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7" r:id="rId2"/>
    <p:sldId id="269" r:id="rId3"/>
    <p:sldId id="284" r:id="rId4"/>
    <p:sldId id="258" r:id="rId5"/>
    <p:sldId id="282" r:id="rId6"/>
    <p:sldId id="270" r:id="rId7"/>
    <p:sldId id="271" r:id="rId8"/>
    <p:sldId id="272" r:id="rId9"/>
    <p:sldId id="273" r:id="rId10"/>
    <p:sldId id="274" r:id="rId11"/>
    <p:sldId id="287" r:id="rId12"/>
    <p:sldId id="266" r:id="rId13"/>
    <p:sldId id="278" r:id="rId14"/>
    <p:sldId id="276" r:id="rId15"/>
    <p:sldId id="277" r:id="rId16"/>
    <p:sldId id="279" r:id="rId17"/>
    <p:sldId id="280" r:id="rId18"/>
    <p:sldId id="281" r:id="rId19"/>
    <p:sldId id="283" r:id="rId20"/>
    <p:sldId id="286" r:id="rId21"/>
    <p:sldId id="285"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65" autoAdjust="0"/>
    <p:restoredTop sz="94660"/>
  </p:normalViewPr>
  <p:slideViewPr>
    <p:cSldViewPr snapToGrid="0">
      <p:cViewPr varScale="1">
        <p:scale>
          <a:sx n="66" d="100"/>
          <a:sy n="66" d="100"/>
        </p:scale>
        <p:origin x="65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nl-NL"/>
              <a:t>Klik om stijl te bewerken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CA430C0A-5464-4FE4-84EB-FF9C94016DF4}" type="datetimeFigureOut">
              <a:rPr lang="en-US" dirty="0"/>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nl-NL"/>
              <a:t>Klik om stijl te bewerken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360C6404-AD6E-4860-8E75-697CA40B95DA}" type="datetimeFigureOut">
              <a:rPr lang="en-US" dirty="0"/>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12/2/2019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583436" y="3143250"/>
            <a:ext cx="4270248" cy="259677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7" name="Date Placeholder 6"/>
          <p:cNvSpPr>
            <a:spLocks noGrp="1"/>
          </p:cNvSpPr>
          <p:nvPr>
            <p:ph type="dt" sz="half" idx="10"/>
          </p:nvPr>
        </p:nvSpPr>
        <p:spPr/>
        <p:txBody>
          <a:bodyPr/>
          <a:lstStyle/>
          <a:p>
            <a:fld id="{4F7D4976-E339-4826-83B7-FBD03F55ECF8}" type="datetimeFigureOut">
              <a:rPr lang="en-US" dirty="0"/>
              <a:t>12/2/2019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‹nr.›</a:t>
            </a:fld>
            <a:endParaRPr lang="en-US" dirty="0"/>
          </a:p>
        </p:txBody>
      </p:sp>
      <p:sp>
        <p:nvSpPr>
          <p:cNvPr id="10" name="Title 9"/>
          <p:cNvSpPr>
            <a:spLocks noGrp="1"/>
          </p:cNvSpPr>
          <p:nvPr>
            <p:ph type="title"/>
          </p:nvPr>
        </p:nvSpPr>
        <p:spPr/>
        <p:txBody>
          <a:bodyPr/>
          <a:lstStyle/>
          <a:p>
            <a:r>
              <a:rPr lang="nl-NL"/>
              <a:t>Klik om stijl te bewerken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12/2/2019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6" name="Rectangle 25"/>
          <p:cNvSpPr/>
          <p:nvPr/>
        </p:nvSpPr>
        <p:spPr>
          <a:xfrm>
            <a:off x="6096000" y="0"/>
            <a:ext cx="609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nl-NL"/>
              <a:t>Klik om stijl te bewerken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9" name="Date Placeholder 8"/>
          <p:cNvSpPr>
            <a:spLocks noGrp="1"/>
          </p:cNvSpPr>
          <p:nvPr>
            <p:ph type="dt" sz="half" idx="10"/>
          </p:nvPr>
        </p:nvSpPr>
        <p:spPr/>
        <p:txBody>
          <a:bodyPr/>
          <a:lstStyle/>
          <a:p>
            <a:fld id="{D1BE4249-C0D0-4B06-8692-E8BB871AF643}" type="datetimeFigureOut">
              <a:rPr lang="en-US" dirty="0"/>
              <a:t>12/2/2019</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nl-NL"/>
              <a:t>Klik om stijl te bewerken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85000"/>
            </a:schemeClr>
          </a:solidFill>
        </p:spPr>
        <p:txBody>
          <a:bodyPr anchor="t"/>
          <a:lstStyle>
            <a:lvl1pPr marL="0" indent="0">
              <a:buNone/>
              <a:defRPr sz="3200">
                <a:solidFill>
                  <a:schemeClr val="bg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12/2/2019</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12/2/2019</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pl.wiktionary.org/wiki/plus" TargetMode="External"/><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hyperlink" Target="https://ru.wikipedia.org/wiki/%D0%A4%D0%B0%D0%B9%D0%BB:%D0%93%D0%9E%D0%A1%D0%A2_2.721-74._%D0%A2%D0%B0%D0%B1%D0%BB%D0%B8%D1%86%D0%B0_6%D0%B8._%D0%A1%D1%80%D0%B0%D0%B1%D0%B0%D1%82%D1%8B%D0%B2%D0%B0%D0%BD%D0%B8%D0%B5,_%D0%BA%D0%BE%D0%B3%D0%B4%D0%B0_%D0%B4%D0%B5%D0%B9%D1%81%D1%82%D0%B2%D0%B8%D1%82%D0%B5%D0%BB%D1%8C%D0%BD%D0%BE%D0%B5_%D0%B7%D0%BD%D0%B0%D1%87%D0%B5%D0%BD%D0%B8%D0%B5_%D1%80%D0%B0%D0%B2%D0%BD%D0%BE_%D0%BD%D0%BE%D0%BC%D0%B8%D0%BD%D0%B0%D0%BB%D1%8C%D0%BD%D0%BE%D0%BC%D1%83.svg" TargetMode="Externa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pixabay.com/nl/pijl-sjabloon-symbool-knop-zwart-896214/" TargetMode="External"/><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pixabay.com/nl/pijl-sjabloon-symbool-knop-zwart-896214/" TargetMode="External"/><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s://www.youtube.com/watch?v=8wDsSObWpH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svg"/><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sv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28qk8r88sCo"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8FC89A-AAB3-4278-98B9-BE0F6AA0945E}"/>
              </a:ext>
            </a:extLst>
          </p:cNvPr>
          <p:cNvSpPr>
            <a:spLocks noGrp="1"/>
          </p:cNvSpPr>
          <p:nvPr>
            <p:ph type="ctrTitle"/>
          </p:nvPr>
        </p:nvSpPr>
        <p:spPr/>
        <p:txBody>
          <a:bodyPr/>
          <a:lstStyle/>
          <a:p>
            <a:r>
              <a:rPr lang="nl-NL" dirty="0"/>
              <a:t>Beperkingen en stoornissen</a:t>
            </a:r>
          </a:p>
        </p:txBody>
      </p:sp>
      <p:sp>
        <p:nvSpPr>
          <p:cNvPr id="3" name="Ondertitel 2">
            <a:extLst>
              <a:ext uri="{FF2B5EF4-FFF2-40B4-BE49-F238E27FC236}">
                <a16:creationId xmlns:a16="http://schemas.microsoft.com/office/drawing/2014/main" id="{AAB01E07-9809-43E7-81DB-27006A41EFB0}"/>
              </a:ext>
            </a:extLst>
          </p:cNvPr>
          <p:cNvSpPr>
            <a:spLocks noGrp="1"/>
          </p:cNvSpPr>
          <p:nvPr>
            <p:ph type="subTitle" idx="1"/>
          </p:nvPr>
        </p:nvSpPr>
        <p:spPr>
          <a:xfrm>
            <a:off x="2695194" y="4352544"/>
            <a:ext cx="6801612" cy="1239894"/>
          </a:xfrm>
        </p:spPr>
        <p:txBody>
          <a:bodyPr>
            <a:normAutofit lnSpcReduction="10000"/>
          </a:bodyPr>
          <a:lstStyle/>
          <a:p>
            <a:r>
              <a:rPr lang="nl-NL" dirty="0"/>
              <a:t>Boek Pedagogisch werk 2</a:t>
            </a:r>
          </a:p>
          <a:p>
            <a:r>
              <a:rPr lang="nl-NL" dirty="0"/>
              <a:t>Thema 4 Ritme, reinheid en regelmaat</a:t>
            </a:r>
          </a:p>
          <a:p>
            <a:r>
              <a:rPr lang="nl-NL" dirty="0"/>
              <a:t>Periode 6 – les 3</a:t>
            </a:r>
          </a:p>
        </p:txBody>
      </p:sp>
    </p:spTree>
    <p:extLst>
      <p:ext uri="{BB962C8B-B14F-4D97-AF65-F5344CB8AC3E}">
        <p14:creationId xmlns:p14="http://schemas.microsoft.com/office/powerpoint/2010/main" val="10974564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5DC63E-B4F0-4003-9462-5A4898140B9A}"/>
              </a:ext>
            </a:extLst>
          </p:cNvPr>
          <p:cNvSpPr>
            <a:spLocks noGrp="1"/>
          </p:cNvSpPr>
          <p:nvPr>
            <p:ph type="title"/>
          </p:nvPr>
        </p:nvSpPr>
        <p:spPr/>
        <p:txBody>
          <a:bodyPr/>
          <a:lstStyle/>
          <a:p>
            <a:r>
              <a:rPr lang="nl-NL" dirty="0" err="1"/>
              <a:t>Rem-slaap</a:t>
            </a:r>
            <a:endParaRPr lang="nl-NL" dirty="0"/>
          </a:p>
        </p:txBody>
      </p:sp>
      <p:sp>
        <p:nvSpPr>
          <p:cNvPr id="3" name="Tijdelijke aanduiding voor inhoud 2">
            <a:extLst>
              <a:ext uri="{FF2B5EF4-FFF2-40B4-BE49-F238E27FC236}">
                <a16:creationId xmlns:a16="http://schemas.microsoft.com/office/drawing/2014/main" id="{C0F84CE7-C23E-4385-925A-8D0618924A29}"/>
              </a:ext>
            </a:extLst>
          </p:cNvPr>
          <p:cNvSpPr>
            <a:spLocks noGrp="1"/>
          </p:cNvSpPr>
          <p:nvPr>
            <p:ph idx="1"/>
          </p:nvPr>
        </p:nvSpPr>
        <p:spPr>
          <a:xfrm>
            <a:off x="2231136" y="2638044"/>
            <a:ext cx="7729728" cy="3911612"/>
          </a:xfrm>
        </p:spPr>
        <p:txBody>
          <a:bodyPr>
            <a:normAutofit/>
          </a:bodyPr>
          <a:lstStyle/>
          <a:p>
            <a:r>
              <a:rPr lang="nl-NL" sz="2200" dirty="0"/>
              <a:t>Rapid Eye </a:t>
            </a:r>
            <a:r>
              <a:rPr lang="nl-NL" sz="2200" dirty="0" err="1"/>
              <a:t>Movement</a:t>
            </a:r>
            <a:endParaRPr lang="nl-NL" sz="2200" dirty="0"/>
          </a:p>
          <a:p>
            <a:r>
              <a:rPr lang="nl-NL" sz="2200" dirty="0"/>
              <a:t>Ogen gaan van </a:t>
            </a:r>
            <a:r>
              <a:rPr lang="nl-NL" sz="2200" dirty="0">
                <a:sym typeface="Wingdings" panose="05000000000000000000" pitchFamily="2" charset="2"/>
              </a:rPr>
              <a:t> naar  en andersom</a:t>
            </a:r>
          </a:p>
          <a:p>
            <a:r>
              <a:rPr lang="nl-NL" sz="2200" dirty="0">
                <a:sym typeface="Wingdings" panose="05000000000000000000" pitchFamily="2" charset="2"/>
              </a:rPr>
              <a:t>Hart gaat sneller kloppen</a:t>
            </a:r>
          </a:p>
          <a:p>
            <a:r>
              <a:rPr lang="nl-NL" sz="2200" dirty="0">
                <a:sym typeface="Wingdings" panose="05000000000000000000" pitchFamily="2" charset="2"/>
              </a:rPr>
              <a:t>Hersenen zorgen dat lichaam niet kan bewegen</a:t>
            </a:r>
          </a:p>
          <a:p>
            <a:r>
              <a:rPr lang="nl-NL" sz="2200" dirty="0">
                <a:sym typeface="Wingdings" panose="05000000000000000000" pitchFamily="2" charset="2"/>
              </a:rPr>
              <a:t>Hersenen net zo actief als overdag</a:t>
            </a:r>
          </a:p>
          <a:p>
            <a:r>
              <a:rPr lang="nl-NL" sz="2200" dirty="0"/>
              <a:t>Oppervlakkiger ademhalen</a:t>
            </a:r>
          </a:p>
          <a:p>
            <a:r>
              <a:rPr lang="nl-NL" sz="2200" dirty="0"/>
              <a:t>Dromen en nachtmerries</a:t>
            </a:r>
          </a:p>
          <a:p>
            <a:r>
              <a:rPr lang="nl-NL" sz="2200" dirty="0"/>
              <a:t>Duurt ongeveer 20 minuten</a:t>
            </a:r>
          </a:p>
        </p:txBody>
      </p:sp>
      <p:pic>
        <p:nvPicPr>
          <p:cNvPr id="5" name="Tijdelijke aanduiding voor inhoud 3">
            <a:extLst>
              <a:ext uri="{FF2B5EF4-FFF2-40B4-BE49-F238E27FC236}">
                <a16:creationId xmlns:a16="http://schemas.microsoft.com/office/drawing/2014/main" id="{4930B79C-A0BB-4AEF-BF83-EA22AB350EBF}"/>
              </a:ext>
            </a:extLst>
          </p:cNvPr>
          <p:cNvPicPr>
            <a:picLocks noChangeAspect="1"/>
          </p:cNvPicPr>
          <p:nvPr/>
        </p:nvPicPr>
        <p:blipFill rotWithShape="1">
          <a:blip r:embed="rId2"/>
          <a:srcRect r="1572"/>
          <a:stretch/>
        </p:blipFill>
        <p:spPr>
          <a:xfrm>
            <a:off x="7993952" y="3038475"/>
            <a:ext cx="3871984" cy="781050"/>
          </a:xfrm>
          <a:prstGeom prst="rect">
            <a:avLst/>
          </a:prstGeom>
        </p:spPr>
      </p:pic>
    </p:spTree>
    <p:extLst>
      <p:ext uri="{BB962C8B-B14F-4D97-AF65-F5344CB8AC3E}">
        <p14:creationId xmlns:p14="http://schemas.microsoft.com/office/powerpoint/2010/main" val="1344955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CEE3B0F3-44AE-47DB-9BB8-671408871F3F}"/>
              </a:ext>
            </a:extLst>
          </p:cNvPr>
          <p:cNvSpPr>
            <a:spLocks noGrp="1"/>
          </p:cNvSpPr>
          <p:nvPr>
            <p:ph idx="1"/>
          </p:nvPr>
        </p:nvSpPr>
        <p:spPr/>
        <p:txBody>
          <a:bodyPr>
            <a:normAutofit/>
          </a:bodyPr>
          <a:lstStyle/>
          <a:p>
            <a:pPr marL="0" indent="0" algn="ctr">
              <a:buNone/>
            </a:pPr>
            <a:r>
              <a:rPr lang="nl-NL" sz="2200" dirty="0"/>
              <a:t>Hoe denken jullie dat het komt dat kinderen slecht slapen?</a:t>
            </a:r>
          </a:p>
          <a:p>
            <a:pPr marL="0" indent="0" algn="ctr">
              <a:buNone/>
            </a:pPr>
            <a:endParaRPr lang="nl-NL" sz="2200" dirty="0"/>
          </a:p>
          <a:p>
            <a:pPr marL="0" indent="0" algn="ctr">
              <a:buNone/>
            </a:pPr>
            <a:endParaRPr lang="nl-NL" sz="2200" dirty="0"/>
          </a:p>
          <a:p>
            <a:pPr marL="0" indent="0" algn="ctr">
              <a:buNone/>
            </a:pPr>
            <a:r>
              <a:rPr lang="nl-NL" sz="2200" dirty="0"/>
              <a:t>Hoe denken jullie dat het komt dat volwassenen slecht slapen?</a:t>
            </a:r>
          </a:p>
        </p:txBody>
      </p:sp>
    </p:spTree>
    <p:extLst>
      <p:ext uri="{BB962C8B-B14F-4D97-AF65-F5344CB8AC3E}">
        <p14:creationId xmlns:p14="http://schemas.microsoft.com/office/powerpoint/2010/main" val="526075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B6F1C2-1266-4C47-958C-995B2A031E8A}"/>
              </a:ext>
            </a:extLst>
          </p:cNvPr>
          <p:cNvSpPr>
            <a:spLocks noGrp="1"/>
          </p:cNvSpPr>
          <p:nvPr>
            <p:ph type="title"/>
          </p:nvPr>
        </p:nvSpPr>
        <p:spPr/>
        <p:txBody>
          <a:bodyPr/>
          <a:lstStyle/>
          <a:p>
            <a:r>
              <a:rPr lang="nl-NL" dirty="0"/>
              <a:t>slaapcyclus</a:t>
            </a:r>
          </a:p>
        </p:txBody>
      </p:sp>
      <p:sp>
        <p:nvSpPr>
          <p:cNvPr id="3" name="Tijdelijke aanduiding voor inhoud 2">
            <a:extLst>
              <a:ext uri="{FF2B5EF4-FFF2-40B4-BE49-F238E27FC236}">
                <a16:creationId xmlns:a16="http://schemas.microsoft.com/office/drawing/2014/main" id="{013233CE-C1B6-44CE-8514-E19627A3B738}"/>
              </a:ext>
            </a:extLst>
          </p:cNvPr>
          <p:cNvSpPr>
            <a:spLocks noGrp="1"/>
          </p:cNvSpPr>
          <p:nvPr>
            <p:ph idx="1"/>
          </p:nvPr>
        </p:nvSpPr>
        <p:spPr/>
        <p:txBody>
          <a:bodyPr/>
          <a:lstStyle/>
          <a:p>
            <a:pPr marL="0" indent="0">
              <a:buNone/>
            </a:pPr>
            <a:endParaRPr lang="nl-NL" dirty="0"/>
          </a:p>
          <a:p>
            <a:pPr marL="0" indent="0">
              <a:buNone/>
            </a:pPr>
            <a:endParaRPr lang="nl-NL" dirty="0"/>
          </a:p>
          <a:p>
            <a:pPr marL="0" indent="0">
              <a:buNone/>
            </a:pPr>
            <a:endParaRPr lang="nl-NL" dirty="0"/>
          </a:p>
        </p:txBody>
      </p:sp>
      <p:sp>
        <p:nvSpPr>
          <p:cNvPr id="4" name="Rechthoek 3">
            <a:extLst>
              <a:ext uri="{FF2B5EF4-FFF2-40B4-BE49-F238E27FC236}">
                <a16:creationId xmlns:a16="http://schemas.microsoft.com/office/drawing/2014/main" id="{D129435B-CE5E-4369-82D1-9A0E16FAA0AB}"/>
              </a:ext>
            </a:extLst>
          </p:cNvPr>
          <p:cNvSpPr/>
          <p:nvPr/>
        </p:nvSpPr>
        <p:spPr>
          <a:xfrm>
            <a:off x="2231136" y="2522541"/>
            <a:ext cx="1907727" cy="14815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000" dirty="0">
                <a:solidFill>
                  <a:schemeClr val="tx1"/>
                </a:solidFill>
              </a:rPr>
              <a:t>Fase 1: de sluimerfase </a:t>
            </a:r>
          </a:p>
        </p:txBody>
      </p:sp>
      <p:sp>
        <p:nvSpPr>
          <p:cNvPr id="12" name="Rechthoek 11">
            <a:extLst>
              <a:ext uri="{FF2B5EF4-FFF2-40B4-BE49-F238E27FC236}">
                <a16:creationId xmlns:a16="http://schemas.microsoft.com/office/drawing/2014/main" id="{5CC22A92-B9CA-4A63-92B9-747DBE913843}"/>
              </a:ext>
            </a:extLst>
          </p:cNvPr>
          <p:cNvSpPr/>
          <p:nvPr/>
        </p:nvSpPr>
        <p:spPr>
          <a:xfrm>
            <a:off x="8053136" y="2534575"/>
            <a:ext cx="1907727" cy="14815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000" dirty="0">
                <a:solidFill>
                  <a:schemeClr val="tx1"/>
                </a:solidFill>
              </a:rPr>
              <a:t>Fase 3: diepe slaap</a:t>
            </a:r>
          </a:p>
        </p:txBody>
      </p:sp>
      <p:sp>
        <p:nvSpPr>
          <p:cNvPr id="14" name="Rechthoek 13">
            <a:extLst>
              <a:ext uri="{FF2B5EF4-FFF2-40B4-BE49-F238E27FC236}">
                <a16:creationId xmlns:a16="http://schemas.microsoft.com/office/drawing/2014/main" id="{F028BBD2-50CB-4210-880D-59552DC1B4BF}"/>
              </a:ext>
            </a:extLst>
          </p:cNvPr>
          <p:cNvSpPr/>
          <p:nvPr/>
        </p:nvSpPr>
        <p:spPr>
          <a:xfrm>
            <a:off x="5028275" y="4999243"/>
            <a:ext cx="1907727" cy="148156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000" dirty="0">
                <a:solidFill>
                  <a:schemeClr val="tx1"/>
                </a:solidFill>
              </a:rPr>
              <a:t>Non-REM-slaap (NREM)</a:t>
            </a:r>
          </a:p>
        </p:txBody>
      </p:sp>
      <p:sp>
        <p:nvSpPr>
          <p:cNvPr id="19" name="Rechthoek 18">
            <a:extLst>
              <a:ext uri="{FF2B5EF4-FFF2-40B4-BE49-F238E27FC236}">
                <a16:creationId xmlns:a16="http://schemas.microsoft.com/office/drawing/2014/main" id="{C8B5B9A3-609B-4FC1-9FAB-CD4C432543D8}"/>
              </a:ext>
            </a:extLst>
          </p:cNvPr>
          <p:cNvSpPr/>
          <p:nvPr/>
        </p:nvSpPr>
        <p:spPr>
          <a:xfrm>
            <a:off x="5028275" y="2534575"/>
            <a:ext cx="1907727" cy="14815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000" dirty="0">
                <a:solidFill>
                  <a:schemeClr val="tx1"/>
                </a:solidFill>
              </a:rPr>
              <a:t>Fase 2: de lichte slaap</a:t>
            </a:r>
          </a:p>
        </p:txBody>
      </p:sp>
      <p:pic>
        <p:nvPicPr>
          <p:cNvPr id="6" name="Afbeelding 5">
            <a:extLst>
              <a:ext uri="{FF2B5EF4-FFF2-40B4-BE49-F238E27FC236}">
                <a16:creationId xmlns:a16="http://schemas.microsoft.com/office/drawing/2014/main" id="{147DF38D-2847-4F23-8ADF-C7DC1DE20D20}"/>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4338134" y="3023190"/>
            <a:ext cx="490870" cy="490870"/>
          </a:xfrm>
          <a:prstGeom prst="rect">
            <a:avLst/>
          </a:prstGeom>
        </p:spPr>
      </p:pic>
      <p:pic>
        <p:nvPicPr>
          <p:cNvPr id="20" name="Afbeelding 19">
            <a:extLst>
              <a:ext uri="{FF2B5EF4-FFF2-40B4-BE49-F238E27FC236}">
                <a16:creationId xmlns:a16="http://schemas.microsoft.com/office/drawing/2014/main" id="{ED95123D-FCCC-4F1F-9354-20A97BA129A6}"/>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7249134" y="3017890"/>
            <a:ext cx="490870" cy="490870"/>
          </a:xfrm>
          <a:prstGeom prst="rect">
            <a:avLst/>
          </a:prstGeom>
        </p:spPr>
      </p:pic>
      <p:pic>
        <p:nvPicPr>
          <p:cNvPr id="9" name="Afbeelding 8">
            <a:extLst>
              <a:ext uri="{FF2B5EF4-FFF2-40B4-BE49-F238E27FC236}">
                <a16:creationId xmlns:a16="http://schemas.microsoft.com/office/drawing/2014/main" id="{BC0EFC61-DC4E-4AFE-9485-CE4AC649BA3C}"/>
              </a:ext>
            </a:extLst>
          </p:cNvPr>
          <p:cNvPicPr>
            <a:picLocks noChangeAspect="1"/>
          </p:cNvPicPr>
          <p:nvPr/>
        </p:nvPicPr>
        <p:blipFill>
          <a:blip r:embed="rId4">
            <a:extLst>
              <a:ext uri="{837473B0-CC2E-450A-ABE3-18F120FF3D39}">
                <a1611:picAttrSrcUrl xmlns:a1611="http://schemas.microsoft.com/office/drawing/2016/11/main" r:id="rId5"/>
              </a:ext>
            </a:extLst>
          </a:blip>
          <a:stretch>
            <a:fillRect/>
          </a:stretch>
        </p:blipFill>
        <p:spPr>
          <a:xfrm flipH="1">
            <a:off x="5442311" y="4189035"/>
            <a:ext cx="1079653" cy="693761"/>
          </a:xfrm>
          <a:prstGeom prst="rect">
            <a:avLst/>
          </a:prstGeom>
        </p:spPr>
      </p:pic>
    </p:spTree>
    <p:extLst>
      <p:ext uri="{BB962C8B-B14F-4D97-AF65-F5344CB8AC3E}">
        <p14:creationId xmlns:p14="http://schemas.microsoft.com/office/powerpoint/2010/main" val="12867261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tekst 3">
            <a:extLst>
              <a:ext uri="{FF2B5EF4-FFF2-40B4-BE49-F238E27FC236}">
                <a16:creationId xmlns:a16="http://schemas.microsoft.com/office/drawing/2014/main" id="{A704A695-B4AA-4E7D-A7F5-2F194FF68E47}"/>
              </a:ext>
            </a:extLst>
          </p:cNvPr>
          <p:cNvSpPr>
            <a:spLocks noGrp="1"/>
          </p:cNvSpPr>
          <p:nvPr>
            <p:ph type="body" idx="1"/>
          </p:nvPr>
        </p:nvSpPr>
        <p:spPr>
          <a:xfrm>
            <a:off x="2231134" y="2313433"/>
            <a:ext cx="3622549" cy="704087"/>
          </a:xfrm>
        </p:spPr>
        <p:txBody>
          <a:bodyPr>
            <a:normAutofit/>
          </a:bodyPr>
          <a:lstStyle/>
          <a:p>
            <a:r>
              <a:rPr lang="nl-NL" sz="2200" dirty="0">
                <a:solidFill>
                  <a:schemeClr val="accent1"/>
                </a:solidFill>
              </a:rPr>
              <a:t>NREM</a:t>
            </a:r>
          </a:p>
        </p:txBody>
      </p:sp>
      <p:sp>
        <p:nvSpPr>
          <p:cNvPr id="3" name="Tijdelijke aanduiding voor inhoud 2">
            <a:extLst>
              <a:ext uri="{FF2B5EF4-FFF2-40B4-BE49-F238E27FC236}">
                <a16:creationId xmlns:a16="http://schemas.microsoft.com/office/drawing/2014/main" id="{6CB78AB6-46EF-4D98-82FC-EC09A3879478}"/>
              </a:ext>
            </a:extLst>
          </p:cNvPr>
          <p:cNvSpPr>
            <a:spLocks noGrp="1"/>
          </p:cNvSpPr>
          <p:nvPr>
            <p:ph sz="half" idx="2"/>
          </p:nvPr>
        </p:nvSpPr>
        <p:spPr>
          <a:xfrm>
            <a:off x="2231136" y="3143250"/>
            <a:ext cx="3622548" cy="2596776"/>
          </a:xfrm>
        </p:spPr>
        <p:txBody>
          <a:bodyPr>
            <a:normAutofit/>
          </a:bodyPr>
          <a:lstStyle/>
          <a:p>
            <a:pPr marL="0" indent="0" algn="ctr">
              <a:buNone/>
            </a:pPr>
            <a:r>
              <a:rPr lang="nl-NL" sz="2200" dirty="0"/>
              <a:t>Lichaam is ontspannen</a:t>
            </a:r>
          </a:p>
          <a:p>
            <a:pPr marL="0" indent="0" algn="ctr">
              <a:buNone/>
            </a:pPr>
            <a:r>
              <a:rPr lang="nl-NL" sz="2200" dirty="0"/>
              <a:t>Lage hersenactiviteit</a:t>
            </a:r>
          </a:p>
          <a:p>
            <a:endParaRPr lang="nl-NL" dirty="0"/>
          </a:p>
        </p:txBody>
      </p:sp>
      <p:sp>
        <p:nvSpPr>
          <p:cNvPr id="5" name="Tijdelijke aanduiding voor inhoud 4">
            <a:extLst>
              <a:ext uri="{FF2B5EF4-FFF2-40B4-BE49-F238E27FC236}">
                <a16:creationId xmlns:a16="http://schemas.microsoft.com/office/drawing/2014/main" id="{A2644160-D1FB-4D1C-9B96-F4B79A460735}"/>
              </a:ext>
            </a:extLst>
          </p:cNvPr>
          <p:cNvSpPr>
            <a:spLocks noGrp="1"/>
          </p:cNvSpPr>
          <p:nvPr>
            <p:ph sz="quarter" idx="4"/>
          </p:nvPr>
        </p:nvSpPr>
        <p:spPr>
          <a:xfrm>
            <a:off x="6338316" y="3143250"/>
            <a:ext cx="3622548" cy="2596776"/>
          </a:xfrm>
        </p:spPr>
        <p:txBody>
          <a:bodyPr>
            <a:normAutofit/>
          </a:bodyPr>
          <a:lstStyle/>
          <a:p>
            <a:pPr marL="0" indent="0" algn="ctr">
              <a:buNone/>
            </a:pPr>
            <a:r>
              <a:rPr lang="nl-NL" sz="2200" dirty="0"/>
              <a:t>Hersenactiviteit is vergelijkbaar met iemand die wakker is</a:t>
            </a:r>
          </a:p>
        </p:txBody>
      </p:sp>
      <p:sp>
        <p:nvSpPr>
          <p:cNvPr id="6" name="Tijdelijke aanduiding voor tekst 5">
            <a:extLst>
              <a:ext uri="{FF2B5EF4-FFF2-40B4-BE49-F238E27FC236}">
                <a16:creationId xmlns:a16="http://schemas.microsoft.com/office/drawing/2014/main" id="{3A520FA2-FB54-452A-9536-B33D8F9C2943}"/>
              </a:ext>
            </a:extLst>
          </p:cNvPr>
          <p:cNvSpPr>
            <a:spLocks noGrp="1"/>
          </p:cNvSpPr>
          <p:nvPr>
            <p:ph type="body" sz="quarter" idx="13"/>
          </p:nvPr>
        </p:nvSpPr>
        <p:spPr>
          <a:xfrm>
            <a:off x="6338316" y="2313433"/>
            <a:ext cx="3622548" cy="704087"/>
          </a:xfrm>
        </p:spPr>
        <p:txBody>
          <a:bodyPr>
            <a:normAutofit/>
          </a:bodyPr>
          <a:lstStyle/>
          <a:p>
            <a:r>
              <a:rPr lang="nl-NL" sz="2200" dirty="0">
                <a:solidFill>
                  <a:schemeClr val="accent1"/>
                </a:solidFill>
              </a:rPr>
              <a:t>REM</a:t>
            </a:r>
          </a:p>
        </p:txBody>
      </p:sp>
      <p:sp>
        <p:nvSpPr>
          <p:cNvPr id="2" name="Titel 1">
            <a:extLst>
              <a:ext uri="{FF2B5EF4-FFF2-40B4-BE49-F238E27FC236}">
                <a16:creationId xmlns:a16="http://schemas.microsoft.com/office/drawing/2014/main" id="{EF251ECA-C786-4756-87AE-2EE63261FCAF}"/>
              </a:ext>
            </a:extLst>
          </p:cNvPr>
          <p:cNvSpPr>
            <a:spLocks noGrp="1"/>
          </p:cNvSpPr>
          <p:nvPr>
            <p:ph type="title"/>
          </p:nvPr>
        </p:nvSpPr>
        <p:spPr/>
        <p:txBody>
          <a:bodyPr/>
          <a:lstStyle/>
          <a:p>
            <a:r>
              <a:rPr lang="nl-NL" dirty="0"/>
              <a:t>Verschil tussen </a:t>
            </a:r>
            <a:r>
              <a:rPr lang="nl-NL" dirty="0">
                <a:solidFill>
                  <a:schemeClr val="accent1"/>
                </a:solidFill>
              </a:rPr>
              <a:t>NREM</a:t>
            </a:r>
            <a:r>
              <a:rPr lang="nl-NL" dirty="0"/>
              <a:t> en </a:t>
            </a:r>
            <a:r>
              <a:rPr lang="nl-NL" dirty="0">
                <a:solidFill>
                  <a:schemeClr val="accent1"/>
                </a:solidFill>
              </a:rPr>
              <a:t>REM</a:t>
            </a:r>
          </a:p>
        </p:txBody>
      </p:sp>
    </p:spTree>
    <p:extLst>
      <p:ext uri="{BB962C8B-B14F-4D97-AF65-F5344CB8AC3E}">
        <p14:creationId xmlns:p14="http://schemas.microsoft.com/office/powerpoint/2010/main" val="17696872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B6F1C2-1266-4C47-958C-995B2A031E8A}"/>
              </a:ext>
            </a:extLst>
          </p:cNvPr>
          <p:cNvSpPr>
            <a:spLocks noGrp="1"/>
          </p:cNvSpPr>
          <p:nvPr>
            <p:ph type="title"/>
          </p:nvPr>
        </p:nvSpPr>
        <p:spPr/>
        <p:txBody>
          <a:bodyPr/>
          <a:lstStyle/>
          <a:p>
            <a:r>
              <a:rPr lang="nl-NL" dirty="0"/>
              <a:t>Hoe verloopt de slaapcyclus?</a:t>
            </a:r>
          </a:p>
        </p:txBody>
      </p:sp>
      <p:sp>
        <p:nvSpPr>
          <p:cNvPr id="3" name="Tijdelijke aanduiding voor inhoud 2">
            <a:extLst>
              <a:ext uri="{FF2B5EF4-FFF2-40B4-BE49-F238E27FC236}">
                <a16:creationId xmlns:a16="http://schemas.microsoft.com/office/drawing/2014/main" id="{013233CE-C1B6-44CE-8514-E19627A3B738}"/>
              </a:ext>
            </a:extLst>
          </p:cNvPr>
          <p:cNvSpPr>
            <a:spLocks noGrp="1"/>
          </p:cNvSpPr>
          <p:nvPr>
            <p:ph idx="1"/>
          </p:nvPr>
        </p:nvSpPr>
        <p:spPr/>
        <p:txBody>
          <a:bodyPr/>
          <a:lstStyle/>
          <a:p>
            <a:pPr marL="0" indent="0">
              <a:buNone/>
            </a:pPr>
            <a:endParaRPr lang="nl-NL" dirty="0"/>
          </a:p>
          <a:p>
            <a:pPr marL="0" indent="0">
              <a:buNone/>
            </a:pPr>
            <a:endParaRPr lang="nl-NL" dirty="0"/>
          </a:p>
          <a:p>
            <a:pPr marL="0" indent="0">
              <a:buNone/>
            </a:pPr>
            <a:endParaRPr lang="nl-NL" dirty="0"/>
          </a:p>
        </p:txBody>
      </p:sp>
      <p:sp>
        <p:nvSpPr>
          <p:cNvPr id="4" name="Rechthoek 3">
            <a:extLst>
              <a:ext uri="{FF2B5EF4-FFF2-40B4-BE49-F238E27FC236}">
                <a16:creationId xmlns:a16="http://schemas.microsoft.com/office/drawing/2014/main" id="{D129435B-CE5E-4369-82D1-9A0E16FAA0AB}"/>
              </a:ext>
            </a:extLst>
          </p:cNvPr>
          <p:cNvSpPr/>
          <p:nvPr/>
        </p:nvSpPr>
        <p:spPr>
          <a:xfrm>
            <a:off x="2231136" y="2522541"/>
            <a:ext cx="1907727" cy="14815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000" dirty="0">
                <a:solidFill>
                  <a:schemeClr val="tx1"/>
                </a:solidFill>
              </a:rPr>
              <a:t>Na diepe slaap (fase 3)</a:t>
            </a:r>
          </a:p>
        </p:txBody>
      </p:sp>
      <p:sp>
        <p:nvSpPr>
          <p:cNvPr id="12" name="Rechthoek 11">
            <a:extLst>
              <a:ext uri="{FF2B5EF4-FFF2-40B4-BE49-F238E27FC236}">
                <a16:creationId xmlns:a16="http://schemas.microsoft.com/office/drawing/2014/main" id="{5CC22A92-B9CA-4A63-92B9-747DBE913843}"/>
              </a:ext>
            </a:extLst>
          </p:cNvPr>
          <p:cNvSpPr/>
          <p:nvPr/>
        </p:nvSpPr>
        <p:spPr>
          <a:xfrm>
            <a:off x="8053134" y="2534575"/>
            <a:ext cx="1907727" cy="14815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000" dirty="0" err="1">
                <a:solidFill>
                  <a:schemeClr val="tx1"/>
                </a:solidFill>
              </a:rPr>
              <a:t>REM-slaap</a:t>
            </a:r>
            <a:endParaRPr lang="nl-NL" sz="2000" dirty="0">
              <a:solidFill>
                <a:schemeClr val="tx1"/>
              </a:solidFill>
            </a:endParaRPr>
          </a:p>
        </p:txBody>
      </p:sp>
      <p:sp>
        <p:nvSpPr>
          <p:cNvPr id="14" name="Rechthoek 13">
            <a:extLst>
              <a:ext uri="{FF2B5EF4-FFF2-40B4-BE49-F238E27FC236}">
                <a16:creationId xmlns:a16="http://schemas.microsoft.com/office/drawing/2014/main" id="{F028BBD2-50CB-4210-880D-59552DC1B4BF}"/>
              </a:ext>
            </a:extLst>
          </p:cNvPr>
          <p:cNvSpPr/>
          <p:nvPr/>
        </p:nvSpPr>
        <p:spPr>
          <a:xfrm>
            <a:off x="8053135" y="4500775"/>
            <a:ext cx="1907727" cy="148156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000" dirty="0">
                <a:solidFill>
                  <a:schemeClr val="tx1"/>
                </a:solidFill>
              </a:rPr>
              <a:t>Wakker = </a:t>
            </a:r>
          </a:p>
          <a:p>
            <a:pPr algn="ctr"/>
            <a:r>
              <a:rPr lang="nl-NL" sz="2000" dirty="0">
                <a:solidFill>
                  <a:schemeClr val="tx1"/>
                </a:solidFill>
              </a:rPr>
              <a:t>niks meer herinneren</a:t>
            </a:r>
          </a:p>
        </p:txBody>
      </p:sp>
      <p:sp>
        <p:nvSpPr>
          <p:cNvPr id="19" name="Rechthoek 18">
            <a:extLst>
              <a:ext uri="{FF2B5EF4-FFF2-40B4-BE49-F238E27FC236}">
                <a16:creationId xmlns:a16="http://schemas.microsoft.com/office/drawing/2014/main" id="{77318827-8ECC-4CDF-A69E-A106092478A3}"/>
              </a:ext>
            </a:extLst>
          </p:cNvPr>
          <p:cNvSpPr/>
          <p:nvPr/>
        </p:nvSpPr>
        <p:spPr>
          <a:xfrm>
            <a:off x="5142136" y="2534575"/>
            <a:ext cx="1907727" cy="14815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000" dirty="0">
                <a:solidFill>
                  <a:schemeClr val="tx1"/>
                </a:solidFill>
              </a:rPr>
              <a:t>Lichter slapen</a:t>
            </a:r>
          </a:p>
          <a:p>
            <a:pPr algn="ctr"/>
            <a:r>
              <a:rPr lang="nl-NL" sz="2000" dirty="0">
                <a:solidFill>
                  <a:schemeClr val="tx1"/>
                </a:solidFill>
              </a:rPr>
              <a:t>in fase 2 </a:t>
            </a:r>
          </a:p>
        </p:txBody>
      </p:sp>
      <p:sp>
        <p:nvSpPr>
          <p:cNvPr id="20" name="Rechthoek 19">
            <a:extLst>
              <a:ext uri="{FF2B5EF4-FFF2-40B4-BE49-F238E27FC236}">
                <a16:creationId xmlns:a16="http://schemas.microsoft.com/office/drawing/2014/main" id="{078C3BC8-C80C-4D0C-B25A-289E4FAC2396}"/>
              </a:ext>
            </a:extLst>
          </p:cNvPr>
          <p:cNvSpPr/>
          <p:nvPr/>
        </p:nvSpPr>
        <p:spPr>
          <a:xfrm>
            <a:off x="2191404" y="4500775"/>
            <a:ext cx="1907727" cy="14815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000" dirty="0">
                <a:solidFill>
                  <a:schemeClr val="tx1"/>
                </a:solidFill>
              </a:rPr>
              <a:t>Kort wakker</a:t>
            </a:r>
          </a:p>
        </p:txBody>
      </p:sp>
      <p:sp>
        <p:nvSpPr>
          <p:cNvPr id="21" name="Rechthoek 20">
            <a:extLst>
              <a:ext uri="{FF2B5EF4-FFF2-40B4-BE49-F238E27FC236}">
                <a16:creationId xmlns:a16="http://schemas.microsoft.com/office/drawing/2014/main" id="{EAA6BB25-F5D3-4978-8134-303062252982}"/>
              </a:ext>
            </a:extLst>
          </p:cNvPr>
          <p:cNvSpPr/>
          <p:nvPr/>
        </p:nvSpPr>
        <p:spPr>
          <a:xfrm>
            <a:off x="5142135" y="4500775"/>
            <a:ext cx="1907727" cy="14815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000" dirty="0">
                <a:solidFill>
                  <a:schemeClr val="tx1"/>
                </a:solidFill>
              </a:rPr>
              <a:t>Terug naar </a:t>
            </a:r>
          </a:p>
          <a:p>
            <a:pPr algn="ctr"/>
            <a:r>
              <a:rPr lang="nl-NL" sz="2000" dirty="0">
                <a:solidFill>
                  <a:schemeClr val="tx1"/>
                </a:solidFill>
              </a:rPr>
              <a:t>fase 2</a:t>
            </a:r>
          </a:p>
        </p:txBody>
      </p:sp>
      <p:pic>
        <p:nvPicPr>
          <p:cNvPr id="22" name="Afbeelding 21">
            <a:extLst>
              <a:ext uri="{FF2B5EF4-FFF2-40B4-BE49-F238E27FC236}">
                <a16:creationId xmlns:a16="http://schemas.microsoft.com/office/drawing/2014/main" id="{550C8979-8627-4B62-AC63-D345B3CE4FF2}"/>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rot="10800000">
            <a:off x="4433724" y="3134737"/>
            <a:ext cx="413548" cy="257175"/>
          </a:xfrm>
          <a:prstGeom prst="rect">
            <a:avLst/>
          </a:prstGeom>
        </p:spPr>
      </p:pic>
      <p:pic>
        <p:nvPicPr>
          <p:cNvPr id="23" name="Afbeelding 22">
            <a:extLst>
              <a:ext uri="{FF2B5EF4-FFF2-40B4-BE49-F238E27FC236}">
                <a16:creationId xmlns:a16="http://schemas.microsoft.com/office/drawing/2014/main" id="{C65C63A7-F9A1-4C78-84A4-5899D4EF48D7}"/>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rot="10800000">
            <a:off x="7344724" y="3146771"/>
            <a:ext cx="413548" cy="257175"/>
          </a:xfrm>
          <a:prstGeom prst="rect">
            <a:avLst/>
          </a:prstGeom>
        </p:spPr>
      </p:pic>
      <p:pic>
        <p:nvPicPr>
          <p:cNvPr id="24" name="Afbeelding 23">
            <a:extLst>
              <a:ext uri="{FF2B5EF4-FFF2-40B4-BE49-F238E27FC236}">
                <a16:creationId xmlns:a16="http://schemas.microsoft.com/office/drawing/2014/main" id="{64B8E5A4-CD3D-428D-99C0-76EF1EF7964B}"/>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rot="10800000">
            <a:off x="4413859" y="5112971"/>
            <a:ext cx="413548" cy="257175"/>
          </a:xfrm>
          <a:prstGeom prst="rect">
            <a:avLst/>
          </a:prstGeom>
        </p:spPr>
      </p:pic>
      <p:pic>
        <p:nvPicPr>
          <p:cNvPr id="25" name="Afbeelding 24">
            <a:extLst>
              <a:ext uri="{FF2B5EF4-FFF2-40B4-BE49-F238E27FC236}">
                <a16:creationId xmlns:a16="http://schemas.microsoft.com/office/drawing/2014/main" id="{ADAEECC6-7D87-42DC-A5BA-7C328FE94124}"/>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rot="10800000">
            <a:off x="7344724" y="5112972"/>
            <a:ext cx="413548" cy="257175"/>
          </a:xfrm>
          <a:prstGeom prst="rect">
            <a:avLst/>
          </a:prstGeom>
        </p:spPr>
      </p:pic>
      <p:pic>
        <p:nvPicPr>
          <p:cNvPr id="26" name="Afbeelding 25">
            <a:extLst>
              <a:ext uri="{FF2B5EF4-FFF2-40B4-BE49-F238E27FC236}">
                <a16:creationId xmlns:a16="http://schemas.microsoft.com/office/drawing/2014/main" id="{C5866C8E-A519-431F-8134-BBC81DBD6E6C}"/>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rot="21103410">
            <a:off x="7344723" y="4060447"/>
            <a:ext cx="413548" cy="257175"/>
          </a:xfrm>
          <a:prstGeom prst="rect">
            <a:avLst/>
          </a:prstGeom>
        </p:spPr>
      </p:pic>
      <p:pic>
        <p:nvPicPr>
          <p:cNvPr id="27" name="Afbeelding 26">
            <a:extLst>
              <a:ext uri="{FF2B5EF4-FFF2-40B4-BE49-F238E27FC236}">
                <a16:creationId xmlns:a16="http://schemas.microsoft.com/office/drawing/2014/main" id="{70DA947E-E348-49EF-A017-907C2E9C7A51}"/>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5889224" y="4140131"/>
            <a:ext cx="413548" cy="257175"/>
          </a:xfrm>
          <a:prstGeom prst="rect">
            <a:avLst/>
          </a:prstGeom>
        </p:spPr>
      </p:pic>
      <p:pic>
        <p:nvPicPr>
          <p:cNvPr id="28" name="Afbeelding 27">
            <a:extLst>
              <a:ext uri="{FF2B5EF4-FFF2-40B4-BE49-F238E27FC236}">
                <a16:creationId xmlns:a16="http://schemas.microsoft.com/office/drawing/2014/main" id="{D20D8DCC-01C7-40EB-8D3E-3FE396A316DC}"/>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rot="20942149">
            <a:off x="4411059" y="4198102"/>
            <a:ext cx="413548" cy="257175"/>
          </a:xfrm>
          <a:prstGeom prst="rect">
            <a:avLst/>
          </a:prstGeom>
        </p:spPr>
      </p:pic>
    </p:spTree>
    <p:extLst>
      <p:ext uri="{BB962C8B-B14F-4D97-AF65-F5344CB8AC3E}">
        <p14:creationId xmlns:p14="http://schemas.microsoft.com/office/powerpoint/2010/main" val="1698162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inhoud 5">
            <a:extLst>
              <a:ext uri="{FF2B5EF4-FFF2-40B4-BE49-F238E27FC236}">
                <a16:creationId xmlns:a16="http://schemas.microsoft.com/office/drawing/2014/main" id="{46C6862B-A083-4D32-8B94-D121023B79D8}"/>
              </a:ext>
            </a:extLst>
          </p:cNvPr>
          <p:cNvSpPr>
            <a:spLocks noGrp="1"/>
          </p:cNvSpPr>
          <p:nvPr>
            <p:ph idx="1"/>
          </p:nvPr>
        </p:nvSpPr>
        <p:spPr>
          <a:xfrm>
            <a:off x="1093451" y="936835"/>
            <a:ext cx="10006939" cy="4932337"/>
          </a:xfrm>
        </p:spPr>
        <p:txBody>
          <a:bodyPr>
            <a:noAutofit/>
          </a:bodyPr>
          <a:lstStyle/>
          <a:p>
            <a:pPr marL="0" indent="0" algn="ctr">
              <a:buNone/>
            </a:pPr>
            <a:r>
              <a:rPr lang="nl-NL" sz="2200" dirty="0"/>
              <a:t>Slecht slapen en weinig energie = problemen met REM-slaap</a:t>
            </a:r>
          </a:p>
          <a:p>
            <a:pPr marL="0" indent="0" algn="ctr">
              <a:buNone/>
            </a:pPr>
            <a:endParaRPr lang="nl-NL" sz="2200" dirty="0"/>
          </a:p>
          <a:p>
            <a:pPr marL="0" indent="0" algn="ctr">
              <a:buNone/>
            </a:pPr>
            <a:r>
              <a:rPr lang="nl-NL" sz="2200" dirty="0"/>
              <a:t>Tijdens REM-slaap worden hersenen opgeschoond</a:t>
            </a:r>
          </a:p>
          <a:p>
            <a:pPr marL="0" indent="0" algn="ctr">
              <a:buNone/>
            </a:pPr>
            <a:endParaRPr lang="nl-NL" sz="2200" dirty="0"/>
          </a:p>
          <a:p>
            <a:pPr marL="0" indent="0" algn="ctr">
              <a:buNone/>
            </a:pPr>
            <a:r>
              <a:rPr lang="nl-NL" sz="2200" dirty="0"/>
              <a:t>Wakker liggen/worden tijdens REM-slaap = probleem met droomslaap</a:t>
            </a:r>
          </a:p>
          <a:p>
            <a:pPr marL="0" indent="0" algn="ctr">
              <a:buNone/>
            </a:pPr>
            <a:endParaRPr lang="nl-NL" sz="2200" dirty="0"/>
          </a:p>
          <a:p>
            <a:pPr marL="0" indent="0" algn="ctr">
              <a:buNone/>
            </a:pPr>
            <a:r>
              <a:rPr lang="nl-NL" sz="2200" dirty="0"/>
              <a:t>Behoefte aan REM-slaap </a:t>
            </a:r>
            <a:r>
              <a:rPr lang="nl-NL" sz="2200" u="sng" dirty="0"/>
              <a:t>neemt toe</a:t>
            </a:r>
          </a:p>
          <a:p>
            <a:pPr marL="0" indent="0" algn="ctr">
              <a:buNone/>
            </a:pPr>
            <a:endParaRPr lang="nl-NL" sz="2200" dirty="0"/>
          </a:p>
          <a:p>
            <a:pPr marL="0" indent="0" algn="ctr">
              <a:buNone/>
            </a:pPr>
            <a:r>
              <a:rPr lang="nl-NL" sz="2200" dirty="0"/>
              <a:t>Daardoor verplaatst de REM-slaap naar begin van de nacht = </a:t>
            </a:r>
            <a:r>
              <a:rPr lang="nl-NL" sz="2200" u="sng" dirty="0"/>
              <a:t>ernstig slaaptekort</a:t>
            </a:r>
          </a:p>
          <a:p>
            <a:pPr marL="0" indent="0" algn="ctr">
              <a:buNone/>
            </a:pPr>
            <a:endParaRPr lang="nl-NL" sz="2200" dirty="0"/>
          </a:p>
          <a:p>
            <a:pPr marL="0" indent="0" algn="ctr">
              <a:buNone/>
            </a:pPr>
            <a:r>
              <a:rPr lang="nl-NL" sz="2200" dirty="0"/>
              <a:t>Kans op nachtmerries </a:t>
            </a:r>
            <a:r>
              <a:rPr lang="nl-NL" sz="2200" u="sng" dirty="0"/>
              <a:t>neemt toe</a:t>
            </a:r>
          </a:p>
        </p:txBody>
      </p:sp>
      <p:pic>
        <p:nvPicPr>
          <p:cNvPr id="7" name="Afbeelding 6">
            <a:extLst>
              <a:ext uri="{FF2B5EF4-FFF2-40B4-BE49-F238E27FC236}">
                <a16:creationId xmlns:a16="http://schemas.microsoft.com/office/drawing/2014/main" id="{E201BBC5-B3A8-404A-B84C-A79AA8F74348}"/>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rot="16200000">
            <a:off x="5889226" y="1508414"/>
            <a:ext cx="413548" cy="257175"/>
          </a:xfrm>
          <a:prstGeom prst="rect">
            <a:avLst/>
          </a:prstGeom>
        </p:spPr>
      </p:pic>
      <p:pic>
        <p:nvPicPr>
          <p:cNvPr id="8" name="Afbeelding 7">
            <a:extLst>
              <a:ext uri="{FF2B5EF4-FFF2-40B4-BE49-F238E27FC236}">
                <a16:creationId xmlns:a16="http://schemas.microsoft.com/office/drawing/2014/main" id="{DADDEA53-9A33-4F06-9196-36AED193EA3D}"/>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rot="16200000">
            <a:off x="5889225" y="2415354"/>
            <a:ext cx="413548" cy="257175"/>
          </a:xfrm>
          <a:prstGeom prst="rect">
            <a:avLst/>
          </a:prstGeom>
        </p:spPr>
      </p:pic>
      <p:pic>
        <p:nvPicPr>
          <p:cNvPr id="9" name="Afbeelding 8">
            <a:extLst>
              <a:ext uri="{FF2B5EF4-FFF2-40B4-BE49-F238E27FC236}">
                <a16:creationId xmlns:a16="http://schemas.microsoft.com/office/drawing/2014/main" id="{D3205025-D765-4343-9E5A-51975A115597}"/>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rot="16200000">
            <a:off x="5889223" y="3322293"/>
            <a:ext cx="413548" cy="257175"/>
          </a:xfrm>
          <a:prstGeom prst="rect">
            <a:avLst/>
          </a:prstGeom>
        </p:spPr>
      </p:pic>
      <p:pic>
        <p:nvPicPr>
          <p:cNvPr id="10" name="Afbeelding 9">
            <a:extLst>
              <a:ext uri="{FF2B5EF4-FFF2-40B4-BE49-F238E27FC236}">
                <a16:creationId xmlns:a16="http://schemas.microsoft.com/office/drawing/2014/main" id="{FC8F7364-BAD3-458F-9598-EFB985D209DC}"/>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rot="16200000">
            <a:off x="5889220" y="4259323"/>
            <a:ext cx="413548" cy="257175"/>
          </a:xfrm>
          <a:prstGeom prst="rect">
            <a:avLst/>
          </a:prstGeom>
        </p:spPr>
      </p:pic>
      <p:pic>
        <p:nvPicPr>
          <p:cNvPr id="11" name="Afbeelding 10">
            <a:extLst>
              <a:ext uri="{FF2B5EF4-FFF2-40B4-BE49-F238E27FC236}">
                <a16:creationId xmlns:a16="http://schemas.microsoft.com/office/drawing/2014/main" id="{9C4D012F-0CB2-4E5F-8367-DFE19FA709CA}"/>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rot="16200000">
            <a:off x="5889220" y="5196352"/>
            <a:ext cx="413548" cy="257175"/>
          </a:xfrm>
          <a:prstGeom prst="rect">
            <a:avLst/>
          </a:prstGeom>
        </p:spPr>
      </p:pic>
    </p:spTree>
    <p:extLst>
      <p:ext uri="{BB962C8B-B14F-4D97-AF65-F5344CB8AC3E}">
        <p14:creationId xmlns:p14="http://schemas.microsoft.com/office/powerpoint/2010/main" val="11476959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17E23939-EB7E-47CC-BD71-7C49D6C48B9B}"/>
              </a:ext>
            </a:extLst>
          </p:cNvPr>
          <p:cNvPicPr>
            <a:picLocks noChangeAspect="1"/>
          </p:cNvPicPr>
          <p:nvPr/>
        </p:nvPicPr>
        <p:blipFill>
          <a:blip r:embed="rId2"/>
          <a:stretch>
            <a:fillRect/>
          </a:stretch>
        </p:blipFill>
        <p:spPr>
          <a:xfrm>
            <a:off x="2314575" y="357187"/>
            <a:ext cx="7562850" cy="6143625"/>
          </a:xfrm>
          <a:prstGeom prst="rect">
            <a:avLst/>
          </a:prstGeom>
        </p:spPr>
      </p:pic>
    </p:spTree>
    <p:extLst>
      <p:ext uri="{BB962C8B-B14F-4D97-AF65-F5344CB8AC3E}">
        <p14:creationId xmlns:p14="http://schemas.microsoft.com/office/powerpoint/2010/main" val="4462064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9B8026-4A43-4A12-813B-05B7962E8E58}"/>
              </a:ext>
            </a:extLst>
          </p:cNvPr>
          <p:cNvSpPr>
            <a:spLocks noGrp="1"/>
          </p:cNvSpPr>
          <p:nvPr>
            <p:ph type="title"/>
          </p:nvPr>
        </p:nvSpPr>
        <p:spPr/>
        <p:txBody>
          <a:bodyPr/>
          <a:lstStyle/>
          <a:p>
            <a:r>
              <a:rPr lang="nl-NL" dirty="0"/>
              <a:t>Casus </a:t>
            </a:r>
            <a:r>
              <a:rPr lang="nl-NL" dirty="0" err="1"/>
              <a:t>zoë</a:t>
            </a:r>
            <a:endParaRPr lang="nl-NL" dirty="0"/>
          </a:p>
        </p:txBody>
      </p:sp>
      <p:sp>
        <p:nvSpPr>
          <p:cNvPr id="3" name="Tijdelijke aanduiding voor inhoud 2">
            <a:extLst>
              <a:ext uri="{FF2B5EF4-FFF2-40B4-BE49-F238E27FC236}">
                <a16:creationId xmlns:a16="http://schemas.microsoft.com/office/drawing/2014/main" id="{9C822381-85CB-4F22-9BF4-DC3261B9EA1D}"/>
              </a:ext>
            </a:extLst>
          </p:cNvPr>
          <p:cNvSpPr>
            <a:spLocks noGrp="1"/>
          </p:cNvSpPr>
          <p:nvPr>
            <p:ph idx="1"/>
          </p:nvPr>
        </p:nvSpPr>
        <p:spPr>
          <a:xfrm>
            <a:off x="2231136" y="2638044"/>
            <a:ext cx="7729728" cy="3667063"/>
          </a:xfrm>
        </p:spPr>
        <p:txBody>
          <a:bodyPr>
            <a:normAutofit/>
          </a:bodyPr>
          <a:lstStyle/>
          <a:p>
            <a:pPr marL="0" indent="0">
              <a:buNone/>
            </a:pPr>
            <a:r>
              <a:rPr lang="nl-NL" sz="2200" dirty="0"/>
              <a:t>Zoë is vier maanden oud en ligt de hele dag in de box in de woonkamer.  Vader haalt haar alleen uit de box als Zoë haar luier verschoond moet worden. Volgens haar vader slaapt Zoë niet langer dan een half uur. Hij kan Zoë goed in de gaten houden omdat ze naast de tv ligt, waar hij de hele dag naar kijkt.</a:t>
            </a:r>
          </a:p>
          <a:p>
            <a:pPr marL="0" indent="0">
              <a:buNone/>
            </a:pPr>
            <a:endParaRPr lang="nl-NL" sz="2200" dirty="0"/>
          </a:p>
          <a:p>
            <a:pPr marL="0" indent="0">
              <a:buNone/>
            </a:pPr>
            <a:endParaRPr lang="nl-NL" sz="2200" dirty="0"/>
          </a:p>
          <a:p>
            <a:pPr marL="0" indent="0">
              <a:buNone/>
            </a:pPr>
            <a:r>
              <a:rPr lang="nl-NL" sz="2200" b="1" dirty="0"/>
              <a:t>Krijgt Zoë voldoende slaap of niet? Zo nee, beschrijf je plan om het slaaptekort aan te pakken.</a:t>
            </a:r>
          </a:p>
        </p:txBody>
      </p:sp>
    </p:spTree>
    <p:extLst>
      <p:ext uri="{BB962C8B-B14F-4D97-AF65-F5344CB8AC3E}">
        <p14:creationId xmlns:p14="http://schemas.microsoft.com/office/powerpoint/2010/main" val="34916536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1F7745-7E0E-4E9A-896A-BAF987A0B0F6}"/>
              </a:ext>
            </a:extLst>
          </p:cNvPr>
          <p:cNvSpPr>
            <a:spLocks noGrp="1"/>
          </p:cNvSpPr>
          <p:nvPr>
            <p:ph type="title"/>
          </p:nvPr>
        </p:nvSpPr>
        <p:spPr/>
        <p:txBody>
          <a:bodyPr/>
          <a:lstStyle/>
          <a:p>
            <a:r>
              <a:rPr lang="nl-NL" dirty="0"/>
              <a:t>Casus bob</a:t>
            </a:r>
          </a:p>
        </p:txBody>
      </p:sp>
      <p:sp>
        <p:nvSpPr>
          <p:cNvPr id="3" name="Tijdelijke aanduiding voor inhoud 2">
            <a:extLst>
              <a:ext uri="{FF2B5EF4-FFF2-40B4-BE49-F238E27FC236}">
                <a16:creationId xmlns:a16="http://schemas.microsoft.com/office/drawing/2014/main" id="{7A3425E7-8FB0-4480-A9AF-C9886F6E3FF5}"/>
              </a:ext>
            </a:extLst>
          </p:cNvPr>
          <p:cNvSpPr>
            <a:spLocks noGrp="1"/>
          </p:cNvSpPr>
          <p:nvPr>
            <p:ph idx="1"/>
          </p:nvPr>
        </p:nvSpPr>
        <p:spPr>
          <a:xfrm>
            <a:off x="2231136" y="2638044"/>
            <a:ext cx="7729728" cy="3932877"/>
          </a:xfrm>
        </p:spPr>
        <p:txBody>
          <a:bodyPr>
            <a:normAutofit/>
          </a:bodyPr>
          <a:lstStyle/>
          <a:p>
            <a:pPr marL="0" indent="0">
              <a:buNone/>
            </a:pPr>
            <a:r>
              <a:rPr lang="nl-NL" sz="2200" dirty="0"/>
              <a:t>Bob wordt op de kinderopvang steeds als eerste wakker als de peuters ’s ochtends een slaapje doen. Bob is een vrolijk kind en erg leergierig. De ouders van Bob denken dat hij om 20.00 uur nog niet moe is, omdat hij zo druk is. Ze hebben het idee dat hij minder slaap nodig heeft dan andere kinderen en brengen hem later naar bed.</a:t>
            </a:r>
          </a:p>
          <a:p>
            <a:pPr marL="0" indent="0">
              <a:buNone/>
            </a:pPr>
            <a:endParaRPr lang="nl-NL" sz="2200" dirty="0"/>
          </a:p>
          <a:p>
            <a:pPr marL="0" indent="0">
              <a:buNone/>
            </a:pPr>
            <a:r>
              <a:rPr lang="nl-NL" sz="2200" b="1" dirty="0"/>
              <a:t>Krijgt Bob voldoende slaap of niet? Zo nee, beschrijf je plan om het slaaptekort aan te pakken.</a:t>
            </a:r>
          </a:p>
          <a:p>
            <a:endParaRPr lang="nl-NL" dirty="0"/>
          </a:p>
        </p:txBody>
      </p:sp>
    </p:spTree>
    <p:extLst>
      <p:ext uri="{BB962C8B-B14F-4D97-AF65-F5344CB8AC3E}">
        <p14:creationId xmlns:p14="http://schemas.microsoft.com/office/powerpoint/2010/main" val="29975392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FCC9B4-0EFE-47FB-B19A-53C353C5563F}"/>
              </a:ext>
            </a:extLst>
          </p:cNvPr>
          <p:cNvSpPr>
            <a:spLocks noGrp="1"/>
          </p:cNvSpPr>
          <p:nvPr>
            <p:ph type="title"/>
          </p:nvPr>
        </p:nvSpPr>
        <p:spPr/>
        <p:txBody>
          <a:bodyPr/>
          <a:lstStyle/>
          <a:p>
            <a:r>
              <a:rPr lang="nl-NL" dirty="0"/>
              <a:t>slaapmuziek</a:t>
            </a:r>
          </a:p>
        </p:txBody>
      </p:sp>
      <p:sp>
        <p:nvSpPr>
          <p:cNvPr id="3" name="Tijdelijke aanduiding voor inhoud 2">
            <a:extLst>
              <a:ext uri="{FF2B5EF4-FFF2-40B4-BE49-F238E27FC236}">
                <a16:creationId xmlns:a16="http://schemas.microsoft.com/office/drawing/2014/main" id="{D12F20EC-F745-4CBF-A95D-16C56D0D7160}"/>
              </a:ext>
            </a:extLst>
          </p:cNvPr>
          <p:cNvSpPr>
            <a:spLocks noGrp="1"/>
          </p:cNvSpPr>
          <p:nvPr>
            <p:ph idx="1"/>
          </p:nvPr>
        </p:nvSpPr>
        <p:spPr/>
        <p:txBody>
          <a:bodyPr/>
          <a:lstStyle/>
          <a:p>
            <a:r>
              <a:rPr lang="nl-NL" sz="2200" dirty="0"/>
              <a:t>Duffe en rustige klanken</a:t>
            </a:r>
          </a:p>
          <a:p>
            <a:r>
              <a:rPr lang="nl-NL" sz="2200" dirty="0"/>
              <a:t>Geen strak ritme, dan word je wakker wanneer het tempo verandert</a:t>
            </a:r>
          </a:p>
          <a:p>
            <a:r>
              <a:rPr lang="nl-NL" sz="1400" dirty="0">
                <a:solidFill>
                  <a:schemeClr val="tx1"/>
                </a:solidFill>
                <a:hlinkClick r:id="rId2">
                  <a:extLst>
                    <a:ext uri="{A12FA001-AC4F-418D-AE19-62706E023703}">
                      <ahyp:hlinkClr xmlns:ahyp="http://schemas.microsoft.com/office/drawing/2018/hyperlinkcolor" val="tx"/>
                    </a:ext>
                  </a:extLst>
                </a:hlinkClick>
              </a:rPr>
              <a:t>https://www.youtube.com/watch?v=8wDsSObWpHU</a:t>
            </a:r>
            <a:endParaRPr lang="nl-NL" sz="1400" dirty="0">
              <a:solidFill>
                <a:schemeClr val="tx1"/>
              </a:solidFill>
            </a:endParaRPr>
          </a:p>
          <a:p>
            <a:endParaRPr lang="nl-NL" dirty="0"/>
          </a:p>
          <a:p>
            <a:endParaRPr lang="nl-NL" dirty="0"/>
          </a:p>
          <a:p>
            <a:endParaRPr lang="nl-NL" dirty="0"/>
          </a:p>
          <a:p>
            <a:endParaRPr lang="nl-NL" dirty="0"/>
          </a:p>
        </p:txBody>
      </p:sp>
      <p:pic>
        <p:nvPicPr>
          <p:cNvPr id="8" name="Picture 2">
            <a:extLst>
              <a:ext uri="{FF2B5EF4-FFF2-40B4-BE49-F238E27FC236}">
                <a16:creationId xmlns:a16="http://schemas.microsoft.com/office/drawing/2014/main" id="{3A8578C2-29D8-4E14-A265-C3904DDFB41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1916" y="3686135"/>
            <a:ext cx="2868948" cy="220717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054628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6752EC-4B2D-46F1-AE7C-A56EB1178375}"/>
              </a:ext>
            </a:extLst>
          </p:cNvPr>
          <p:cNvSpPr>
            <a:spLocks noGrp="1"/>
          </p:cNvSpPr>
          <p:nvPr>
            <p:ph type="title"/>
          </p:nvPr>
        </p:nvSpPr>
        <p:spPr>
          <a:xfrm>
            <a:off x="2231136" y="964692"/>
            <a:ext cx="7729728" cy="1188720"/>
          </a:xfrm>
        </p:spPr>
        <p:txBody>
          <a:bodyPr/>
          <a:lstStyle/>
          <a:p>
            <a:r>
              <a:rPr lang="nl-NL" dirty="0"/>
              <a:t>Terugblik vorige les</a:t>
            </a:r>
          </a:p>
        </p:txBody>
      </p:sp>
      <p:sp>
        <p:nvSpPr>
          <p:cNvPr id="3" name="Tijdelijke aanduiding voor inhoud 2">
            <a:extLst>
              <a:ext uri="{FF2B5EF4-FFF2-40B4-BE49-F238E27FC236}">
                <a16:creationId xmlns:a16="http://schemas.microsoft.com/office/drawing/2014/main" id="{DBA39647-C244-4336-B1A6-6FDF08D0872D}"/>
              </a:ext>
            </a:extLst>
          </p:cNvPr>
          <p:cNvSpPr>
            <a:spLocks noGrp="1"/>
          </p:cNvSpPr>
          <p:nvPr>
            <p:ph idx="1"/>
          </p:nvPr>
        </p:nvSpPr>
        <p:spPr/>
        <p:txBody>
          <a:bodyPr>
            <a:normAutofit/>
          </a:bodyPr>
          <a:lstStyle/>
          <a:p>
            <a:pPr marL="0" indent="0">
              <a:buNone/>
            </a:pPr>
            <a:r>
              <a:rPr lang="nl-NL" sz="2200" dirty="0"/>
              <a:t>Welke twee dingen worden ontwikkeld tijdens de slaap?</a:t>
            </a:r>
          </a:p>
          <a:p>
            <a:r>
              <a:rPr lang="nl-NL" sz="2200" dirty="0"/>
              <a:t>Hersenen en groei</a:t>
            </a:r>
          </a:p>
          <a:p>
            <a:endParaRPr lang="nl-NL" sz="2200" dirty="0"/>
          </a:p>
          <a:p>
            <a:endParaRPr lang="nl-NL" sz="2200" dirty="0"/>
          </a:p>
          <a:p>
            <a:pPr marL="0" indent="0">
              <a:buNone/>
            </a:pPr>
            <a:endParaRPr lang="nl-NL" sz="2200" dirty="0"/>
          </a:p>
        </p:txBody>
      </p:sp>
      <p:pic>
        <p:nvPicPr>
          <p:cNvPr id="4" name="Afbeelding 3">
            <a:extLst>
              <a:ext uri="{FF2B5EF4-FFF2-40B4-BE49-F238E27FC236}">
                <a16:creationId xmlns:a16="http://schemas.microsoft.com/office/drawing/2014/main" id="{025BC3F4-9EB8-4CF8-8165-5A594A4B7881}"/>
              </a:ext>
            </a:extLst>
          </p:cNvPr>
          <p:cNvPicPr>
            <a:picLocks noChangeAspect="1"/>
          </p:cNvPicPr>
          <p:nvPr/>
        </p:nvPicPr>
        <p:blipFill>
          <a:blip r:embed="rId2"/>
          <a:stretch>
            <a:fillRect/>
          </a:stretch>
        </p:blipFill>
        <p:spPr>
          <a:xfrm>
            <a:off x="2019300" y="2260222"/>
            <a:ext cx="8153400" cy="3857625"/>
          </a:xfrm>
          <a:prstGeom prst="rect">
            <a:avLst/>
          </a:prstGeom>
        </p:spPr>
      </p:pic>
      <p:pic>
        <p:nvPicPr>
          <p:cNvPr id="5" name="Afbeelding 4">
            <a:extLst>
              <a:ext uri="{FF2B5EF4-FFF2-40B4-BE49-F238E27FC236}">
                <a16:creationId xmlns:a16="http://schemas.microsoft.com/office/drawing/2014/main" id="{E04196EC-3FA6-453E-B3CD-B4529977188C}"/>
              </a:ext>
            </a:extLst>
          </p:cNvPr>
          <p:cNvPicPr>
            <a:picLocks noChangeAspect="1"/>
          </p:cNvPicPr>
          <p:nvPr/>
        </p:nvPicPr>
        <p:blipFill>
          <a:blip r:embed="rId3"/>
          <a:stretch>
            <a:fillRect/>
          </a:stretch>
        </p:blipFill>
        <p:spPr>
          <a:xfrm>
            <a:off x="2019300" y="2260222"/>
            <a:ext cx="8181975" cy="3857625"/>
          </a:xfrm>
          <a:prstGeom prst="rect">
            <a:avLst/>
          </a:prstGeom>
        </p:spPr>
      </p:pic>
    </p:spTree>
    <p:extLst>
      <p:ext uri="{BB962C8B-B14F-4D97-AF65-F5344CB8AC3E}">
        <p14:creationId xmlns:p14="http://schemas.microsoft.com/office/powerpoint/2010/main" val="3275203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C2EC96B1-547E-4DFB-88BD-9F5CD308B284}"/>
              </a:ext>
            </a:extLst>
          </p:cNvPr>
          <p:cNvSpPr>
            <a:spLocks noGrp="1"/>
          </p:cNvSpPr>
          <p:nvPr>
            <p:ph type="title"/>
          </p:nvPr>
        </p:nvSpPr>
        <p:spPr/>
        <p:txBody>
          <a:bodyPr/>
          <a:lstStyle/>
          <a:p>
            <a:r>
              <a:rPr lang="nl-NL" dirty="0"/>
              <a:t>Lesdoelen</a:t>
            </a:r>
          </a:p>
        </p:txBody>
      </p:sp>
      <p:sp>
        <p:nvSpPr>
          <p:cNvPr id="7" name="Tijdelijke aanduiding voor inhoud 6">
            <a:extLst>
              <a:ext uri="{FF2B5EF4-FFF2-40B4-BE49-F238E27FC236}">
                <a16:creationId xmlns:a16="http://schemas.microsoft.com/office/drawing/2014/main" id="{4FF2666F-947F-461A-A60B-EA10E7E27943}"/>
              </a:ext>
            </a:extLst>
          </p:cNvPr>
          <p:cNvSpPr>
            <a:spLocks noGrp="1"/>
          </p:cNvSpPr>
          <p:nvPr>
            <p:ph idx="1"/>
          </p:nvPr>
        </p:nvSpPr>
        <p:spPr>
          <a:xfrm>
            <a:off x="1145407" y="2638044"/>
            <a:ext cx="9914020" cy="4019931"/>
          </a:xfrm>
        </p:spPr>
        <p:txBody>
          <a:bodyPr>
            <a:normAutofit fontScale="25000" lnSpcReduction="20000"/>
          </a:bodyPr>
          <a:lstStyle/>
          <a:p>
            <a:pPr marL="0" indent="0">
              <a:buNone/>
            </a:pPr>
            <a:endParaRPr lang="nl-NL" sz="6200" dirty="0"/>
          </a:p>
          <a:p>
            <a:pPr marL="0" indent="0">
              <a:buNone/>
            </a:pPr>
            <a:r>
              <a:rPr lang="nl-NL" sz="8000" dirty="0"/>
              <a:t>			Aan het eind van deze les benoemt de student de vier fasen</a:t>
            </a:r>
          </a:p>
          <a:p>
            <a:pPr marL="0" indent="0">
              <a:buNone/>
            </a:pPr>
            <a:r>
              <a:rPr lang="nl-NL" sz="8000" dirty="0"/>
              <a:t> 			van de slaapcyclus en legt twee van de vier fasen in eigen </a:t>
            </a:r>
          </a:p>
          <a:p>
            <a:pPr marL="0" indent="0">
              <a:buNone/>
            </a:pPr>
            <a:r>
              <a:rPr lang="nl-NL" sz="8000" dirty="0"/>
              <a:t>			woorden uit</a:t>
            </a:r>
          </a:p>
          <a:p>
            <a:pPr marL="0" indent="0">
              <a:buNone/>
            </a:pPr>
            <a:endParaRPr lang="nl-NL" sz="8000" dirty="0"/>
          </a:p>
          <a:p>
            <a:pPr marL="0" indent="0">
              <a:buNone/>
            </a:pPr>
            <a:r>
              <a:rPr lang="nl-NL" sz="8000" dirty="0"/>
              <a:t>		</a:t>
            </a:r>
          </a:p>
          <a:p>
            <a:pPr marL="0" indent="0">
              <a:buNone/>
            </a:pPr>
            <a:r>
              <a:rPr lang="nl-NL" sz="8000" dirty="0"/>
              <a:t>			Aan het eind van deze les kan de student in eigen woorden 				uitleggen hoe de slaapcyclus verloopt</a:t>
            </a:r>
          </a:p>
          <a:p>
            <a:pPr marL="0" indent="0">
              <a:buNone/>
            </a:pPr>
            <a:endParaRPr lang="nl-NL" sz="5500" dirty="0"/>
          </a:p>
          <a:p>
            <a:pPr marL="0" indent="0">
              <a:buNone/>
            </a:pPr>
            <a:endParaRPr lang="nl-NL" sz="5500" dirty="0"/>
          </a:p>
          <a:p>
            <a:pPr marL="0" indent="0">
              <a:buNone/>
            </a:pPr>
            <a:endParaRPr lang="nl-NL" dirty="0"/>
          </a:p>
          <a:p>
            <a:pPr marL="0" indent="0">
              <a:buNone/>
            </a:pPr>
            <a:r>
              <a:rPr lang="nl-NL" dirty="0"/>
              <a:t> </a:t>
            </a:r>
          </a:p>
          <a:p>
            <a:endParaRPr lang="nl-NL" dirty="0"/>
          </a:p>
        </p:txBody>
      </p:sp>
      <p:sp>
        <p:nvSpPr>
          <p:cNvPr id="9" name="Rechthoek 8" descr="Roos">
            <a:extLst>
              <a:ext uri="{FF2B5EF4-FFF2-40B4-BE49-F238E27FC236}">
                <a16:creationId xmlns:a16="http://schemas.microsoft.com/office/drawing/2014/main" id="{425DEB20-A87C-463D-A740-4196117DF5E7}"/>
              </a:ext>
            </a:extLst>
          </p:cNvPr>
          <p:cNvSpPr/>
          <p:nvPr/>
        </p:nvSpPr>
        <p:spPr>
          <a:xfrm>
            <a:off x="2231136" y="2933089"/>
            <a:ext cx="1031053" cy="991821"/>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a:blip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sp>
      <p:sp>
        <p:nvSpPr>
          <p:cNvPr id="10" name="Rechthoek 9" descr="Venn-diagram">
            <a:extLst>
              <a:ext uri="{FF2B5EF4-FFF2-40B4-BE49-F238E27FC236}">
                <a16:creationId xmlns:a16="http://schemas.microsoft.com/office/drawing/2014/main" id="{DAA252C3-62B6-496F-92EF-2D8622F989CD}"/>
              </a:ext>
            </a:extLst>
          </p:cNvPr>
          <p:cNvSpPr/>
          <p:nvPr/>
        </p:nvSpPr>
        <p:spPr>
          <a:xfrm>
            <a:off x="2231135" y="4648009"/>
            <a:ext cx="1031054" cy="991822"/>
          </a:xfrm>
          <a:prstGeom prst="rect">
            <a:avLst/>
          </a:prstGeom>
          <a: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a:blipFill>
        </p:spPr>
        <p:style>
          <a:lnRef idx="2">
            <a:schemeClr val="lt1">
              <a:hueOff val="0"/>
              <a:satOff val="0"/>
              <a:lumOff val="0"/>
              <a:alphaOff val="0"/>
            </a:schemeClr>
          </a:lnRef>
          <a:fillRef idx="1">
            <a:scrgbClr r="0" g="0" b="0"/>
          </a:fillRef>
          <a:effectRef idx="0">
            <a:schemeClr val="accent3">
              <a:hueOff val="0"/>
              <a:satOff val="0"/>
              <a:lumOff val="0"/>
              <a:alphaOff val="0"/>
            </a:schemeClr>
          </a:effectRef>
          <a:fontRef idx="minor">
            <a:schemeClr val="lt1"/>
          </a:fontRef>
        </p:style>
      </p:sp>
    </p:spTree>
    <p:extLst>
      <p:ext uri="{BB962C8B-B14F-4D97-AF65-F5344CB8AC3E}">
        <p14:creationId xmlns:p14="http://schemas.microsoft.com/office/powerpoint/2010/main" val="1654735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326006-A9AB-46E0-A8B7-72947A95479D}"/>
              </a:ext>
            </a:extLst>
          </p:cNvPr>
          <p:cNvSpPr>
            <a:spLocks noGrp="1"/>
          </p:cNvSpPr>
          <p:nvPr>
            <p:ph type="title"/>
          </p:nvPr>
        </p:nvSpPr>
        <p:spPr/>
        <p:txBody>
          <a:bodyPr/>
          <a:lstStyle/>
          <a:p>
            <a:r>
              <a:rPr lang="nl-NL" dirty="0"/>
              <a:t>Volgende les</a:t>
            </a:r>
          </a:p>
        </p:txBody>
      </p:sp>
      <p:sp>
        <p:nvSpPr>
          <p:cNvPr id="3" name="Tijdelijke aanduiding voor inhoud 2">
            <a:extLst>
              <a:ext uri="{FF2B5EF4-FFF2-40B4-BE49-F238E27FC236}">
                <a16:creationId xmlns:a16="http://schemas.microsoft.com/office/drawing/2014/main" id="{26081614-A189-4A04-98FD-07C6E9FC8FE4}"/>
              </a:ext>
            </a:extLst>
          </p:cNvPr>
          <p:cNvSpPr>
            <a:spLocks noGrp="1"/>
          </p:cNvSpPr>
          <p:nvPr>
            <p:ph idx="1"/>
          </p:nvPr>
        </p:nvSpPr>
        <p:spPr/>
        <p:txBody>
          <a:bodyPr>
            <a:normAutofit lnSpcReduction="10000"/>
          </a:bodyPr>
          <a:lstStyle/>
          <a:p>
            <a:pPr marL="0" indent="0">
              <a:buNone/>
            </a:pPr>
            <a:r>
              <a:rPr lang="nl-NL" sz="2200" dirty="0"/>
              <a:t>Aan de slag met Pedagogisch werk 2 – paragraaf 5.1 en 5.2</a:t>
            </a:r>
          </a:p>
          <a:p>
            <a:pPr marL="0" indent="0">
              <a:buNone/>
            </a:pPr>
            <a:endParaRPr lang="nl-NL" sz="2200" dirty="0"/>
          </a:p>
          <a:p>
            <a:r>
              <a:rPr lang="nl-NL" sz="2200" dirty="0"/>
              <a:t>Kies een kind dat nog niet zelfredzaam is</a:t>
            </a:r>
          </a:p>
          <a:p>
            <a:r>
              <a:rPr lang="nl-NL" sz="2200" dirty="0"/>
              <a:t>Observeer dat kind de aankomende week</a:t>
            </a:r>
          </a:p>
          <a:p>
            <a:r>
              <a:rPr lang="nl-NL" sz="2200" dirty="0"/>
              <a:t>Schrijf op wat je opvalt</a:t>
            </a:r>
          </a:p>
          <a:p>
            <a:r>
              <a:rPr lang="nl-NL" sz="2200" dirty="0"/>
              <a:t>Neem dat mee naar de volgende les</a:t>
            </a:r>
          </a:p>
          <a:p>
            <a:r>
              <a:rPr lang="nl-NL" sz="2200" dirty="0"/>
              <a:t>Gaan we met elkaar bespreken</a:t>
            </a:r>
          </a:p>
        </p:txBody>
      </p:sp>
    </p:spTree>
    <p:extLst>
      <p:ext uri="{BB962C8B-B14F-4D97-AF65-F5344CB8AC3E}">
        <p14:creationId xmlns:p14="http://schemas.microsoft.com/office/powerpoint/2010/main" val="3302069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603660-5B2A-4D88-A7BA-7F702E9AF161}"/>
              </a:ext>
            </a:extLst>
          </p:cNvPr>
          <p:cNvSpPr>
            <a:spLocks noGrp="1"/>
          </p:cNvSpPr>
          <p:nvPr>
            <p:ph type="title"/>
          </p:nvPr>
        </p:nvSpPr>
        <p:spPr/>
        <p:txBody>
          <a:bodyPr/>
          <a:lstStyle/>
          <a:p>
            <a:r>
              <a:rPr lang="nl-NL" dirty="0"/>
              <a:t>Programma van vandaag</a:t>
            </a:r>
          </a:p>
        </p:txBody>
      </p:sp>
      <p:sp>
        <p:nvSpPr>
          <p:cNvPr id="3" name="Tijdelijke aanduiding voor inhoud 2">
            <a:extLst>
              <a:ext uri="{FF2B5EF4-FFF2-40B4-BE49-F238E27FC236}">
                <a16:creationId xmlns:a16="http://schemas.microsoft.com/office/drawing/2014/main" id="{413B39D8-DD9A-4690-8CB6-6FE3DD367F69}"/>
              </a:ext>
            </a:extLst>
          </p:cNvPr>
          <p:cNvSpPr>
            <a:spLocks noGrp="1"/>
          </p:cNvSpPr>
          <p:nvPr>
            <p:ph idx="1"/>
          </p:nvPr>
        </p:nvSpPr>
        <p:spPr/>
        <p:txBody>
          <a:bodyPr/>
          <a:lstStyle/>
          <a:p>
            <a:r>
              <a:rPr lang="nl-NL" sz="2200" dirty="0"/>
              <a:t>Lesdoelen</a:t>
            </a:r>
          </a:p>
          <a:p>
            <a:r>
              <a:rPr lang="nl-NL" sz="2200" dirty="0"/>
              <a:t>Filmpje</a:t>
            </a:r>
          </a:p>
          <a:p>
            <a:r>
              <a:rPr lang="nl-NL" sz="2200" dirty="0"/>
              <a:t>Slaapcyclus</a:t>
            </a:r>
          </a:p>
          <a:p>
            <a:r>
              <a:rPr lang="nl-NL" sz="2200" dirty="0"/>
              <a:t>Fasen van de slaapcyclus</a:t>
            </a:r>
          </a:p>
          <a:p>
            <a:r>
              <a:rPr lang="nl-NL" sz="2200" dirty="0"/>
              <a:t>Casussen</a:t>
            </a:r>
          </a:p>
          <a:p>
            <a:r>
              <a:rPr lang="nl-NL" sz="2200" dirty="0"/>
              <a:t>Slaapmuziek</a:t>
            </a:r>
          </a:p>
          <a:p>
            <a:endParaRPr lang="nl-NL" dirty="0"/>
          </a:p>
          <a:p>
            <a:endParaRPr lang="nl-NL" dirty="0"/>
          </a:p>
          <a:p>
            <a:endParaRPr lang="nl-NL" dirty="0"/>
          </a:p>
        </p:txBody>
      </p:sp>
    </p:spTree>
    <p:extLst>
      <p:ext uri="{BB962C8B-B14F-4D97-AF65-F5344CB8AC3E}">
        <p14:creationId xmlns:p14="http://schemas.microsoft.com/office/powerpoint/2010/main" val="2482097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C2EC96B1-547E-4DFB-88BD-9F5CD308B284}"/>
              </a:ext>
            </a:extLst>
          </p:cNvPr>
          <p:cNvSpPr>
            <a:spLocks noGrp="1"/>
          </p:cNvSpPr>
          <p:nvPr>
            <p:ph type="title"/>
          </p:nvPr>
        </p:nvSpPr>
        <p:spPr/>
        <p:txBody>
          <a:bodyPr/>
          <a:lstStyle/>
          <a:p>
            <a:r>
              <a:rPr lang="nl-NL" dirty="0"/>
              <a:t>Lesdoelen</a:t>
            </a:r>
          </a:p>
        </p:txBody>
      </p:sp>
      <p:sp>
        <p:nvSpPr>
          <p:cNvPr id="7" name="Tijdelijke aanduiding voor inhoud 6">
            <a:extLst>
              <a:ext uri="{FF2B5EF4-FFF2-40B4-BE49-F238E27FC236}">
                <a16:creationId xmlns:a16="http://schemas.microsoft.com/office/drawing/2014/main" id="{4FF2666F-947F-461A-A60B-EA10E7E27943}"/>
              </a:ext>
            </a:extLst>
          </p:cNvPr>
          <p:cNvSpPr>
            <a:spLocks noGrp="1"/>
          </p:cNvSpPr>
          <p:nvPr>
            <p:ph idx="1"/>
          </p:nvPr>
        </p:nvSpPr>
        <p:spPr>
          <a:xfrm>
            <a:off x="1145407" y="2638044"/>
            <a:ext cx="9914020" cy="4019931"/>
          </a:xfrm>
        </p:spPr>
        <p:txBody>
          <a:bodyPr>
            <a:normAutofit fontScale="25000" lnSpcReduction="20000"/>
          </a:bodyPr>
          <a:lstStyle/>
          <a:p>
            <a:pPr marL="0" indent="0">
              <a:buNone/>
            </a:pPr>
            <a:endParaRPr lang="nl-NL" sz="6200" dirty="0"/>
          </a:p>
          <a:p>
            <a:pPr marL="0" indent="0">
              <a:buNone/>
            </a:pPr>
            <a:r>
              <a:rPr lang="nl-NL" sz="8000" dirty="0"/>
              <a:t>			Aan het eind van deze les benoemt de student de vier fasen</a:t>
            </a:r>
          </a:p>
          <a:p>
            <a:pPr marL="0" indent="0">
              <a:buNone/>
            </a:pPr>
            <a:r>
              <a:rPr lang="nl-NL" sz="8000" dirty="0"/>
              <a:t> 			van de slaapcyclus en legt twee van de vier fasen in eigen </a:t>
            </a:r>
          </a:p>
          <a:p>
            <a:pPr marL="0" indent="0">
              <a:buNone/>
            </a:pPr>
            <a:r>
              <a:rPr lang="nl-NL" sz="8000" dirty="0"/>
              <a:t>			woorden uit</a:t>
            </a:r>
          </a:p>
          <a:p>
            <a:pPr marL="0" indent="0">
              <a:buNone/>
            </a:pPr>
            <a:endParaRPr lang="nl-NL" sz="8000" dirty="0"/>
          </a:p>
          <a:p>
            <a:pPr marL="0" indent="0">
              <a:buNone/>
            </a:pPr>
            <a:r>
              <a:rPr lang="nl-NL" sz="8000" dirty="0"/>
              <a:t>		</a:t>
            </a:r>
          </a:p>
          <a:p>
            <a:pPr marL="0" indent="0">
              <a:buNone/>
            </a:pPr>
            <a:r>
              <a:rPr lang="nl-NL" sz="8000" dirty="0"/>
              <a:t>			Aan het eind van deze les kan de student in eigen woorden 				uitleggen hoe de slaapcyclus verloopt</a:t>
            </a:r>
          </a:p>
          <a:p>
            <a:pPr marL="0" indent="0">
              <a:buNone/>
            </a:pPr>
            <a:endParaRPr lang="nl-NL" sz="5500" dirty="0"/>
          </a:p>
          <a:p>
            <a:pPr marL="0" indent="0">
              <a:buNone/>
            </a:pPr>
            <a:endParaRPr lang="nl-NL" sz="5500" dirty="0"/>
          </a:p>
          <a:p>
            <a:pPr marL="0" indent="0">
              <a:buNone/>
            </a:pPr>
            <a:endParaRPr lang="nl-NL" dirty="0"/>
          </a:p>
          <a:p>
            <a:pPr marL="0" indent="0">
              <a:buNone/>
            </a:pPr>
            <a:r>
              <a:rPr lang="nl-NL" dirty="0"/>
              <a:t> </a:t>
            </a:r>
          </a:p>
          <a:p>
            <a:endParaRPr lang="nl-NL" dirty="0"/>
          </a:p>
        </p:txBody>
      </p:sp>
      <p:sp>
        <p:nvSpPr>
          <p:cNvPr id="9" name="Rechthoek 8" descr="Roos">
            <a:extLst>
              <a:ext uri="{FF2B5EF4-FFF2-40B4-BE49-F238E27FC236}">
                <a16:creationId xmlns:a16="http://schemas.microsoft.com/office/drawing/2014/main" id="{425DEB20-A87C-463D-A740-4196117DF5E7}"/>
              </a:ext>
            </a:extLst>
          </p:cNvPr>
          <p:cNvSpPr/>
          <p:nvPr/>
        </p:nvSpPr>
        <p:spPr>
          <a:xfrm>
            <a:off x="2231136" y="2933089"/>
            <a:ext cx="1031053" cy="991821"/>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a:blip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sp>
      <p:sp>
        <p:nvSpPr>
          <p:cNvPr id="10" name="Rechthoek 9" descr="Venn-diagram">
            <a:extLst>
              <a:ext uri="{FF2B5EF4-FFF2-40B4-BE49-F238E27FC236}">
                <a16:creationId xmlns:a16="http://schemas.microsoft.com/office/drawing/2014/main" id="{DAA252C3-62B6-496F-92EF-2D8622F989CD}"/>
              </a:ext>
            </a:extLst>
          </p:cNvPr>
          <p:cNvSpPr/>
          <p:nvPr/>
        </p:nvSpPr>
        <p:spPr>
          <a:xfrm>
            <a:off x="2231135" y="4648009"/>
            <a:ext cx="1031054" cy="991822"/>
          </a:xfrm>
          <a:prstGeom prst="rect">
            <a:avLst/>
          </a:prstGeom>
          <a: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a:blipFill>
        </p:spPr>
        <p:style>
          <a:lnRef idx="2">
            <a:schemeClr val="lt1">
              <a:hueOff val="0"/>
              <a:satOff val="0"/>
              <a:lumOff val="0"/>
              <a:alphaOff val="0"/>
            </a:schemeClr>
          </a:lnRef>
          <a:fillRef idx="1">
            <a:scrgbClr r="0" g="0" b="0"/>
          </a:fillRef>
          <a:effectRef idx="0">
            <a:schemeClr val="accent3">
              <a:hueOff val="0"/>
              <a:satOff val="0"/>
              <a:lumOff val="0"/>
              <a:alphaOff val="0"/>
            </a:schemeClr>
          </a:effectRef>
          <a:fontRef idx="minor">
            <a:schemeClr val="lt1"/>
          </a:fontRef>
        </p:style>
      </p:sp>
    </p:spTree>
    <p:extLst>
      <p:ext uri="{BB962C8B-B14F-4D97-AF65-F5344CB8AC3E}">
        <p14:creationId xmlns:p14="http://schemas.microsoft.com/office/powerpoint/2010/main" val="217215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F8A9CB-8922-4171-953F-027DFFFAE4F0}"/>
              </a:ext>
            </a:extLst>
          </p:cNvPr>
          <p:cNvSpPr>
            <a:spLocks noGrp="1"/>
          </p:cNvSpPr>
          <p:nvPr>
            <p:ph type="title"/>
          </p:nvPr>
        </p:nvSpPr>
        <p:spPr/>
        <p:txBody>
          <a:bodyPr/>
          <a:lstStyle/>
          <a:p>
            <a:r>
              <a:rPr lang="nl-NL" dirty="0"/>
              <a:t>filmpje</a:t>
            </a:r>
          </a:p>
        </p:txBody>
      </p:sp>
      <p:sp>
        <p:nvSpPr>
          <p:cNvPr id="3" name="Tijdelijke aanduiding voor inhoud 2">
            <a:extLst>
              <a:ext uri="{FF2B5EF4-FFF2-40B4-BE49-F238E27FC236}">
                <a16:creationId xmlns:a16="http://schemas.microsoft.com/office/drawing/2014/main" id="{7E3DC8B7-C49D-4BF6-B3EE-87A01D08417B}"/>
              </a:ext>
            </a:extLst>
          </p:cNvPr>
          <p:cNvSpPr>
            <a:spLocks noGrp="1"/>
          </p:cNvSpPr>
          <p:nvPr>
            <p:ph idx="1"/>
          </p:nvPr>
        </p:nvSpPr>
        <p:spPr/>
        <p:txBody>
          <a:bodyPr/>
          <a:lstStyle/>
          <a:p>
            <a:pPr marL="0" indent="0" algn="ctr">
              <a:buNone/>
            </a:pPr>
            <a:r>
              <a:rPr lang="nl-NL" dirty="0">
                <a:solidFill>
                  <a:schemeClr val="tx1"/>
                </a:solidFill>
                <a:hlinkClick r:id="rId2">
                  <a:extLst>
                    <a:ext uri="{A12FA001-AC4F-418D-AE19-62706E023703}">
                      <ahyp:hlinkClr xmlns:ahyp="http://schemas.microsoft.com/office/drawing/2018/hyperlinkcolor" val="tx"/>
                    </a:ext>
                  </a:extLst>
                </a:hlinkClick>
              </a:rPr>
              <a:t>https://www.youtube.com/watch?v=28qk8r88sCo</a:t>
            </a:r>
            <a:endParaRPr lang="nl-NL" dirty="0">
              <a:solidFill>
                <a:schemeClr val="tx1"/>
              </a:solidFill>
            </a:endParaRPr>
          </a:p>
        </p:txBody>
      </p:sp>
    </p:spTree>
    <p:extLst>
      <p:ext uri="{BB962C8B-B14F-4D97-AF65-F5344CB8AC3E}">
        <p14:creationId xmlns:p14="http://schemas.microsoft.com/office/powerpoint/2010/main" val="2986382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E56FD5-C71B-4F7B-B0EC-9A617EA78C89}"/>
              </a:ext>
            </a:extLst>
          </p:cNvPr>
          <p:cNvSpPr>
            <a:spLocks noGrp="1"/>
          </p:cNvSpPr>
          <p:nvPr>
            <p:ph type="title"/>
          </p:nvPr>
        </p:nvSpPr>
        <p:spPr/>
        <p:txBody>
          <a:bodyPr/>
          <a:lstStyle/>
          <a:p>
            <a:r>
              <a:rPr lang="nl-NL" dirty="0"/>
              <a:t>slaapcyclus</a:t>
            </a:r>
          </a:p>
        </p:txBody>
      </p:sp>
      <p:sp>
        <p:nvSpPr>
          <p:cNvPr id="3" name="Tijdelijke aanduiding voor inhoud 2">
            <a:extLst>
              <a:ext uri="{FF2B5EF4-FFF2-40B4-BE49-F238E27FC236}">
                <a16:creationId xmlns:a16="http://schemas.microsoft.com/office/drawing/2014/main" id="{0A016E57-E8B6-4243-A9C1-A3A7BDDACEEB}"/>
              </a:ext>
            </a:extLst>
          </p:cNvPr>
          <p:cNvSpPr>
            <a:spLocks noGrp="1"/>
          </p:cNvSpPr>
          <p:nvPr>
            <p:ph idx="1"/>
          </p:nvPr>
        </p:nvSpPr>
        <p:spPr>
          <a:xfrm>
            <a:off x="2231136" y="2638044"/>
            <a:ext cx="7729728" cy="3984137"/>
          </a:xfrm>
        </p:spPr>
        <p:txBody>
          <a:bodyPr>
            <a:normAutofit/>
          </a:bodyPr>
          <a:lstStyle/>
          <a:p>
            <a:pPr marL="0" indent="0">
              <a:buNone/>
            </a:pPr>
            <a:r>
              <a:rPr lang="nl-NL" sz="2200" dirty="0"/>
              <a:t>= een reeks van verschillende fasen van slaap</a:t>
            </a:r>
          </a:p>
          <a:p>
            <a:pPr marL="0" indent="0">
              <a:buNone/>
            </a:pPr>
            <a:endParaRPr lang="nl-NL" sz="2200" dirty="0"/>
          </a:p>
          <a:p>
            <a:pPr marL="0" indent="0">
              <a:buNone/>
            </a:pPr>
            <a:r>
              <a:rPr lang="nl-NL" sz="2200" dirty="0"/>
              <a:t>Bestaat uit de volgende fasen:</a:t>
            </a:r>
          </a:p>
          <a:p>
            <a:pPr lvl="0"/>
            <a:r>
              <a:rPr lang="nl-NL" sz="2200" dirty="0"/>
              <a:t>Fase 1: sluimerfase</a:t>
            </a:r>
          </a:p>
          <a:p>
            <a:pPr lvl="0"/>
            <a:r>
              <a:rPr lang="nl-NL" sz="2200" dirty="0"/>
              <a:t>Fase 2: lichte slaap </a:t>
            </a:r>
          </a:p>
          <a:p>
            <a:pPr lvl="0"/>
            <a:r>
              <a:rPr lang="nl-NL" sz="2200" dirty="0"/>
              <a:t>Fase 3: diepe slaap </a:t>
            </a:r>
          </a:p>
          <a:p>
            <a:pPr lvl="0"/>
            <a:r>
              <a:rPr lang="nl-NL" sz="2200" dirty="0"/>
              <a:t>REM-slaap (Rapid Eye </a:t>
            </a:r>
            <a:r>
              <a:rPr lang="nl-NL" sz="2200" dirty="0" err="1"/>
              <a:t>Movement</a:t>
            </a:r>
            <a:r>
              <a:rPr lang="nl-NL" sz="2200" dirty="0"/>
              <a:t>)</a:t>
            </a:r>
          </a:p>
        </p:txBody>
      </p:sp>
    </p:spTree>
    <p:extLst>
      <p:ext uri="{BB962C8B-B14F-4D97-AF65-F5344CB8AC3E}">
        <p14:creationId xmlns:p14="http://schemas.microsoft.com/office/powerpoint/2010/main" val="3540752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1F44B0-1E3E-43FD-8F8C-F964FA0D70A8}"/>
              </a:ext>
            </a:extLst>
          </p:cNvPr>
          <p:cNvSpPr>
            <a:spLocks noGrp="1"/>
          </p:cNvSpPr>
          <p:nvPr>
            <p:ph type="title"/>
          </p:nvPr>
        </p:nvSpPr>
        <p:spPr/>
        <p:txBody>
          <a:bodyPr/>
          <a:lstStyle/>
          <a:p>
            <a:r>
              <a:rPr lang="nl-NL" dirty="0"/>
              <a:t>Fase 1: sluimerfase</a:t>
            </a:r>
          </a:p>
        </p:txBody>
      </p:sp>
      <p:sp>
        <p:nvSpPr>
          <p:cNvPr id="3" name="Tijdelijke aanduiding voor inhoud 2">
            <a:extLst>
              <a:ext uri="{FF2B5EF4-FFF2-40B4-BE49-F238E27FC236}">
                <a16:creationId xmlns:a16="http://schemas.microsoft.com/office/drawing/2014/main" id="{16A5044B-89A9-4E95-BC1F-33B4F2E3E9B4}"/>
              </a:ext>
            </a:extLst>
          </p:cNvPr>
          <p:cNvSpPr>
            <a:spLocks noGrp="1"/>
          </p:cNvSpPr>
          <p:nvPr>
            <p:ph idx="1"/>
          </p:nvPr>
        </p:nvSpPr>
        <p:spPr/>
        <p:txBody>
          <a:bodyPr/>
          <a:lstStyle/>
          <a:p>
            <a:r>
              <a:rPr lang="nl-NL" sz="2200" dirty="0"/>
              <a:t>De fase waarbij je in slaap valt</a:t>
            </a:r>
          </a:p>
          <a:p>
            <a:r>
              <a:rPr lang="nl-NL" sz="2200" dirty="0"/>
              <a:t>Spieren ontspannen</a:t>
            </a:r>
          </a:p>
          <a:p>
            <a:r>
              <a:rPr lang="nl-NL" sz="2200" dirty="0"/>
              <a:t>Lichaam kan schokkerige bewegingen maken</a:t>
            </a:r>
          </a:p>
          <a:p>
            <a:r>
              <a:rPr lang="nl-NL" sz="2200" dirty="0"/>
              <a:t>Duurt tussen de 2-5 minuten</a:t>
            </a:r>
          </a:p>
          <a:p>
            <a:endParaRPr lang="nl-NL" dirty="0"/>
          </a:p>
        </p:txBody>
      </p:sp>
    </p:spTree>
    <p:extLst>
      <p:ext uri="{BB962C8B-B14F-4D97-AF65-F5344CB8AC3E}">
        <p14:creationId xmlns:p14="http://schemas.microsoft.com/office/powerpoint/2010/main" val="990458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47A5DF-FA07-428B-846C-2339D6766551}"/>
              </a:ext>
            </a:extLst>
          </p:cNvPr>
          <p:cNvSpPr>
            <a:spLocks noGrp="1"/>
          </p:cNvSpPr>
          <p:nvPr>
            <p:ph type="title"/>
          </p:nvPr>
        </p:nvSpPr>
        <p:spPr/>
        <p:txBody>
          <a:bodyPr/>
          <a:lstStyle/>
          <a:p>
            <a:r>
              <a:rPr lang="nl-NL" dirty="0"/>
              <a:t>Fase 2: lichte slaap</a:t>
            </a:r>
          </a:p>
        </p:txBody>
      </p:sp>
      <p:sp>
        <p:nvSpPr>
          <p:cNvPr id="3" name="Tijdelijke aanduiding voor inhoud 2">
            <a:extLst>
              <a:ext uri="{FF2B5EF4-FFF2-40B4-BE49-F238E27FC236}">
                <a16:creationId xmlns:a16="http://schemas.microsoft.com/office/drawing/2014/main" id="{B72ED353-6B94-45F4-ACA3-10C7936158C5}"/>
              </a:ext>
            </a:extLst>
          </p:cNvPr>
          <p:cNvSpPr>
            <a:spLocks noGrp="1"/>
          </p:cNvSpPr>
          <p:nvPr>
            <p:ph idx="1"/>
          </p:nvPr>
        </p:nvSpPr>
        <p:spPr/>
        <p:txBody>
          <a:bodyPr>
            <a:normAutofit/>
          </a:bodyPr>
          <a:lstStyle/>
          <a:p>
            <a:r>
              <a:rPr lang="nl-NL" sz="2200" dirty="0"/>
              <a:t>Hartslag daalt</a:t>
            </a:r>
          </a:p>
          <a:p>
            <a:r>
              <a:rPr lang="nl-NL" sz="2200" dirty="0"/>
              <a:t>Minder alert op geluiden</a:t>
            </a:r>
          </a:p>
          <a:p>
            <a:r>
              <a:rPr lang="nl-NL" sz="2200" dirty="0"/>
              <a:t>Spieren raken meer ontspannen</a:t>
            </a:r>
          </a:p>
          <a:p>
            <a:r>
              <a:rPr lang="nl-NL" sz="2200" dirty="0"/>
              <a:t>Duurt ongeveer 20 minuten</a:t>
            </a:r>
          </a:p>
        </p:txBody>
      </p:sp>
    </p:spTree>
    <p:extLst>
      <p:ext uri="{BB962C8B-B14F-4D97-AF65-F5344CB8AC3E}">
        <p14:creationId xmlns:p14="http://schemas.microsoft.com/office/powerpoint/2010/main" val="8797908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FA9C4D-DF26-4C22-8D4C-974EDC7F8429}"/>
              </a:ext>
            </a:extLst>
          </p:cNvPr>
          <p:cNvSpPr>
            <a:spLocks noGrp="1"/>
          </p:cNvSpPr>
          <p:nvPr>
            <p:ph type="title"/>
          </p:nvPr>
        </p:nvSpPr>
        <p:spPr/>
        <p:txBody>
          <a:bodyPr/>
          <a:lstStyle/>
          <a:p>
            <a:r>
              <a:rPr lang="nl-NL" dirty="0"/>
              <a:t>Fase 3: diepe slaap</a:t>
            </a:r>
          </a:p>
        </p:txBody>
      </p:sp>
      <p:sp>
        <p:nvSpPr>
          <p:cNvPr id="3" name="Tijdelijke aanduiding voor inhoud 2">
            <a:extLst>
              <a:ext uri="{FF2B5EF4-FFF2-40B4-BE49-F238E27FC236}">
                <a16:creationId xmlns:a16="http://schemas.microsoft.com/office/drawing/2014/main" id="{34AB1983-4449-423F-B1E0-2C20FD647A55}"/>
              </a:ext>
            </a:extLst>
          </p:cNvPr>
          <p:cNvSpPr>
            <a:spLocks noGrp="1"/>
          </p:cNvSpPr>
          <p:nvPr>
            <p:ph idx="1"/>
          </p:nvPr>
        </p:nvSpPr>
        <p:spPr/>
        <p:txBody>
          <a:bodyPr>
            <a:normAutofit/>
          </a:bodyPr>
          <a:lstStyle/>
          <a:p>
            <a:r>
              <a:rPr lang="nl-NL" sz="2200" dirty="0"/>
              <a:t>Lastig wakker te maken</a:t>
            </a:r>
          </a:p>
          <a:p>
            <a:r>
              <a:rPr lang="nl-NL" sz="2200" dirty="0"/>
              <a:t>Groeihormonen komen vrij</a:t>
            </a:r>
          </a:p>
          <a:p>
            <a:r>
              <a:rPr lang="nl-NL" sz="2200" dirty="0"/>
              <a:t>Duurt ongeveer 30 minuten</a:t>
            </a:r>
          </a:p>
        </p:txBody>
      </p:sp>
    </p:spTree>
    <p:extLst>
      <p:ext uri="{BB962C8B-B14F-4D97-AF65-F5344CB8AC3E}">
        <p14:creationId xmlns:p14="http://schemas.microsoft.com/office/powerpoint/2010/main" val="4231261056"/>
      </p:ext>
    </p:extLst>
  </p:cSld>
  <p:clrMapOvr>
    <a:masterClrMapping/>
  </p:clrMapOvr>
</p:sld>
</file>

<file path=ppt/theme/theme1.xml><?xml version="1.0" encoding="utf-8"?>
<a:theme xmlns:a="http://schemas.openxmlformats.org/drawingml/2006/main" name="Pakket">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71C241A9-A460-4AD1-916F-25308628A5BC}"/>
    </a:ext>
  </a:extLst>
</a:theme>
</file>

<file path=docProps/app.xml><?xml version="1.0" encoding="utf-8"?>
<Properties xmlns="http://schemas.openxmlformats.org/officeDocument/2006/extended-properties" xmlns:vt="http://schemas.openxmlformats.org/officeDocument/2006/docPropsVTypes">
  <Template>TM10001115[[fn=Pakket]]</Template>
  <TotalTime>185</TotalTime>
  <Words>711</Words>
  <Application>Microsoft Office PowerPoint</Application>
  <PresentationFormat>Breedbeeld</PresentationFormat>
  <Paragraphs>134</Paragraphs>
  <Slides>21</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21</vt:i4>
      </vt:variant>
    </vt:vector>
  </HeadingPairs>
  <TitlesOfParts>
    <vt:vector size="24" baseType="lpstr">
      <vt:lpstr>Arial</vt:lpstr>
      <vt:lpstr>Gill Sans MT</vt:lpstr>
      <vt:lpstr>Pakket</vt:lpstr>
      <vt:lpstr>Beperkingen en stoornissen</vt:lpstr>
      <vt:lpstr>Terugblik vorige les</vt:lpstr>
      <vt:lpstr>Programma van vandaag</vt:lpstr>
      <vt:lpstr>Lesdoelen</vt:lpstr>
      <vt:lpstr>filmpje</vt:lpstr>
      <vt:lpstr>slaapcyclus</vt:lpstr>
      <vt:lpstr>Fase 1: sluimerfase</vt:lpstr>
      <vt:lpstr>Fase 2: lichte slaap</vt:lpstr>
      <vt:lpstr>Fase 3: diepe slaap</vt:lpstr>
      <vt:lpstr>Rem-slaap</vt:lpstr>
      <vt:lpstr>PowerPoint-presentatie</vt:lpstr>
      <vt:lpstr>slaapcyclus</vt:lpstr>
      <vt:lpstr>Verschil tussen NREM en REM</vt:lpstr>
      <vt:lpstr>Hoe verloopt de slaapcyclus?</vt:lpstr>
      <vt:lpstr>PowerPoint-presentatie</vt:lpstr>
      <vt:lpstr>PowerPoint-presentatie</vt:lpstr>
      <vt:lpstr>Casus zoë</vt:lpstr>
      <vt:lpstr>Casus bob</vt:lpstr>
      <vt:lpstr>slaapmuziek</vt:lpstr>
      <vt:lpstr>Lesdoelen</vt:lpstr>
      <vt:lpstr>Volgende 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Beperkingen en stoornissen</dc:title>
  <dc:creator>Myrthe Langeveld</dc:creator>
  <cp:lastModifiedBy>Myrthe Langeveld</cp:lastModifiedBy>
  <cp:revision>34</cp:revision>
  <dcterms:created xsi:type="dcterms:W3CDTF">2019-11-29T10:35:43Z</dcterms:created>
  <dcterms:modified xsi:type="dcterms:W3CDTF">2019-12-02T08:30:57Z</dcterms:modified>
</cp:coreProperties>
</file>